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8" r:id="rId3"/>
    <p:sldId id="257" r:id="rId4"/>
    <p:sldId id="280" r:id="rId5"/>
    <p:sldId id="279" r:id="rId6"/>
    <p:sldId id="281" r:id="rId7"/>
    <p:sldId id="282" r:id="rId8"/>
    <p:sldId id="290" r:id="rId9"/>
    <p:sldId id="283" r:id="rId10"/>
    <p:sldId id="284" r:id="rId11"/>
    <p:sldId id="295" r:id="rId12"/>
    <p:sldId id="285" r:id="rId13"/>
    <p:sldId id="288" r:id="rId14"/>
    <p:sldId id="303" r:id="rId15"/>
    <p:sldId id="289" r:id="rId16"/>
    <p:sldId id="301" r:id="rId17"/>
    <p:sldId id="304" r:id="rId18"/>
    <p:sldId id="305" r:id="rId19"/>
    <p:sldId id="308" r:id="rId20"/>
    <p:sldId id="313" r:id="rId21"/>
    <p:sldId id="314" r:id="rId22"/>
    <p:sldId id="307" r:id="rId23"/>
    <p:sldId id="287" r:id="rId24"/>
    <p:sldId id="259" r:id="rId25"/>
    <p:sldId id="276" r:id="rId26"/>
    <p:sldId id="258" r:id="rId27"/>
    <p:sldId id="291" r:id="rId28"/>
    <p:sldId id="286"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Lst>
  <p:sldSz cx="18288000" cy="10287000"/>
  <p:notesSz cx="6858000" cy="9144000"/>
  <p:embeddedFontLst>
    <p:embeddedFont>
      <p:font typeface="Canva Sans"/>
      <p:regular r:id="rId45"/>
    </p:embeddedFont>
    <p:embeddedFont>
      <p:font typeface="Canva Sans Bold"/>
      <p:regular r:id="rId46"/>
    </p:embeddedFont>
    <p:embeddedFont>
      <p:font typeface="Canva Sans Bold Italics"/>
      <p:regular r:id="rId47"/>
    </p:embeddedFont>
    <p:embeddedFont>
      <p:font typeface="Maragsa"/>
      <p:regular r:id="rId48"/>
    </p:embeddedFont>
    <p:embeddedFont>
      <p:font typeface="Quattrocento" panose="02020502030000000404" pitchFamily="18" charset="0"/>
      <p:regular r:id="rId49"/>
      <p:bold r:id="rId50"/>
    </p:embeddedFont>
    <p:embeddedFont>
      <p:font typeface="Quattrocento Bold"/>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233"/>
    <a:srgbClr val="5B19EC"/>
    <a:srgbClr val="1C334E"/>
    <a:srgbClr val="FC45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2" autoAdjust="0"/>
  </p:normalViewPr>
  <p:slideViewPr>
    <p:cSldViewPr>
      <p:cViewPr varScale="1">
        <p:scale>
          <a:sx n="57" d="100"/>
          <a:sy n="57" d="100"/>
        </p:scale>
        <p:origin x="345" y="3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4.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9.sv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svg"/></Relationships>
</file>

<file path=ppt/slides/_rels/slide4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svg"/><Relationship Id="rId18" Type="http://schemas.openxmlformats.org/officeDocument/2006/relationships/image" Target="../media/image27.png"/><Relationship Id="rId3" Type="http://schemas.openxmlformats.org/officeDocument/2006/relationships/image" Target="../media/image68.svg"/><Relationship Id="rId21" Type="http://schemas.openxmlformats.org/officeDocument/2006/relationships/image" Target="../media/image30.svg"/><Relationship Id="rId7" Type="http://schemas.openxmlformats.org/officeDocument/2006/relationships/image" Target="../media/image25.svg"/><Relationship Id="rId12" Type="http://schemas.openxmlformats.org/officeDocument/2006/relationships/image" Target="../media/image3.png"/><Relationship Id="rId17" Type="http://schemas.openxmlformats.org/officeDocument/2006/relationships/image" Target="../media/image23.svg"/><Relationship Id="rId2" Type="http://schemas.openxmlformats.org/officeDocument/2006/relationships/image" Target="../media/image67.png"/><Relationship Id="rId16" Type="http://schemas.openxmlformats.org/officeDocument/2006/relationships/image" Target="../media/image22.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1.svg"/><Relationship Id="rId5" Type="http://schemas.openxmlformats.org/officeDocument/2006/relationships/image" Target="../media/image70.svg"/><Relationship Id="rId15" Type="http://schemas.openxmlformats.org/officeDocument/2006/relationships/image" Target="../media/image63.svg"/><Relationship Id="rId23" Type="http://schemas.openxmlformats.org/officeDocument/2006/relationships/image" Target="../media/image32.svg"/><Relationship Id="rId10" Type="http://schemas.openxmlformats.org/officeDocument/2006/relationships/image" Target="../media/image20.png"/><Relationship Id="rId19" Type="http://schemas.openxmlformats.org/officeDocument/2006/relationships/image" Target="../media/image28.svg"/><Relationship Id="rId4" Type="http://schemas.openxmlformats.org/officeDocument/2006/relationships/image" Target="../media/image69.png"/><Relationship Id="rId9" Type="http://schemas.openxmlformats.org/officeDocument/2006/relationships/image" Target="../media/image49.svg"/><Relationship Id="rId14" Type="http://schemas.openxmlformats.org/officeDocument/2006/relationships/image" Target="../media/image62.png"/><Relationship Id="rId22"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23.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9.sv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9256510"/>
            <a:ext cx="18288000" cy="1030490"/>
            <a:chOff x="0" y="0"/>
            <a:chExt cx="4816593" cy="271405"/>
          </a:xfrm>
          <a:solidFill>
            <a:srgbClr val="FC6233"/>
          </a:solidFill>
        </p:grpSpPr>
        <p:sp>
          <p:nvSpPr>
            <p:cNvPr id="4" name="Freeform 4"/>
            <p:cNvSpPr/>
            <p:nvPr/>
          </p:nvSpPr>
          <p:spPr>
            <a:xfrm>
              <a:off x="0" y="0"/>
              <a:ext cx="4816592" cy="271405"/>
            </a:xfrm>
            <a:custGeom>
              <a:avLst/>
              <a:gdLst/>
              <a:ahLst/>
              <a:cxnLst/>
              <a:rect l="l" t="t" r="r" b="b"/>
              <a:pathLst>
                <a:path w="4816592" h="271405">
                  <a:moveTo>
                    <a:pt x="0" y="0"/>
                  </a:moveTo>
                  <a:lnTo>
                    <a:pt x="4816592" y="0"/>
                  </a:lnTo>
                  <a:lnTo>
                    <a:pt x="4816592" y="271405"/>
                  </a:lnTo>
                  <a:lnTo>
                    <a:pt x="0" y="271405"/>
                  </a:lnTo>
                  <a:close/>
                </a:path>
              </a:pathLst>
            </a:custGeom>
            <a:grpFill/>
          </p:spPr>
          <p:txBody>
            <a:bodyPr/>
            <a:lstStyle/>
            <a:p>
              <a:endParaRPr lang="en-US">
                <a:latin typeface="Times New Roman" panose="02020603050405020304" pitchFamily="18" charset="0"/>
                <a:cs typeface="Times New Roman" panose="02020603050405020304" pitchFamily="18" charset="0"/>
              </a:endParaRPr>
            </a:p>
          </p:txBody>
        </p:sp>
        <p:sp>
          <p:nvSpPr>
            <p:cNvPr id="5" name="TextBox 5"/>
            <p:cNvSpPr txBox="1"/>
            <p:nvPr/>
          </p:nvSpPr>
          <p:spPr>
            <a:xfrm>
              <a:off x="0" y="0"/>
              <a:ext cx="4816593" cy="271405"/>
            </a:xfrm>
            <a:prstGeom prst="rect">
              <a:avLst/>
            </a:prstGeom>
            <a:grpFill/>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6" name="TextBox 6"/>
          <p:cNvSpPr txBox="1"/>
          <p:nvPr/>
        </p:nvSpPr>
        <p:spPr>
          <a:xfrm>
            <a:off x="2133600" y="419100"/>
            <a:ext cx="14020800" cy="2784095"/>
          </a:xfrm>
          <a:prstGeom prst="rect">
            <a:avLst/>
          </a:prstGeom>
        </p:spPr>
        <p:txBody>
          <a:bodyPr wrap="square" lIns="0" tIns="0" rIns="0" bIns="0" rtlCol="0" anchor="t">
            <a:spAutoFit/>
          </a:bodyPr>
          <a:lstStyle/>
          <a:p>
            <a:pPr algn="ctr">
              <a:lnSpc>
                <a:spcPts val="11492"/>
              </a:lnSpc>
            </a:pPr>
            <a:r>
              <a:rPr lang="en-US" sz="7000" b="1" spc="459" dirty="0">
                <a:solidFill>
                  <a:srgbClr val="FC6233"/>
                </a:solidFill>
                <a:latin typeface="Times New Roman" panose="02020603050405020304" pitchFamily="18" charset="0"/>
                <a:ea typeface="Maragsa"/>
                <a:cs typeface="Times New Roman" panose="02020603050405020304" pitchFamily="18" charset="0"/>
                <a:sym typeface="Maragsa"/>
              </a:rPr>
              <a:t>Demand Forecasting</a:t>
            </a:r>
            <a:br>
              <a:rPr lang="en-US" sz="7000" b="1" spc="459" dirty="0">
                <a:solidFill>
                  <a:srgbClr val="FC6233"/>
                </a:solidFill>
                <a:latin typeface="Times New Roman" panose="02020603050405020304" pitchFamily="18" charset="0"/>
                <a:ea typeface="Maragsa"/>
                <a:cs typeface="Times New Roman" panose="02020603050405020304" pitchFamily="18" charset="0"/>
                <a:sym typeface="Maragsa"/>
              </a:rPr>
            </a:br>
            <a:r>
              <a:rPr lang="en-US" sz="7000" b="1" spc="459" dirty="0">
                <a:solidFill>
                  <a:srgbClr val="FC6233"/>
                </a:solidFill>
                <a:latin typeface="Times New Roman" panose="02020603050405020304" pitchFamily="18" charset="0"/>
                <a:ea typeface="Maragsa"/>
                <a:cs typeface="Times New Roman" panose="02020603050405020304" pitchFamily="18" charset="0"/>
                <a:sym typeface="Maragsa"/>
              </a:rPr>
              <a:t>in the Food Delivery Industry</a:t>
            </a:r>
          </a:p>
        </p:txBody>
      </p:sp>
      <p:sp>
        <p:nvSpPr>
          <p:cNvPr id="7" name="TextBox 7"/>
          <p:cNvSpPr txBox="1"/>
          <p:nvPr/>
        </p:nvSpPr>
        <p:spPr>
          <a:xfrm>
            <a:off x="0" y="9544916"/>
            <a:ext cx="18288000" cy="467885"/>
          </a:xfrm>
          <a:prstGeom prst="rect">
            <a:avLst/>
          </a:prstGeom>
        </p:spPr>
        <p:txBody>
          <a:bodyPr wrap="square" lIns="0" tIns="0" rIns="0" bIns="0" rtlCol="0" anchor="t">
            <a:spAutoFit/>
          </a:bodyPr>
          <a:lstStyle/>
          <a:p>
            <a:pPr algn="ctr">
              <a:lnSpc>
                <a:spcPts val="3840"/>
              </a:lnSpc>
            </a:pPr>
            <a:r>
              <a:rPr lang="en-US" sz="3000" dirty="0">
                <a:solidFill>
                  <a:srgbClr val="F8ECEA"/>
                </a:solidFill>
                <a:effectLst>
                  <a:outerShdw blurRad="38100" dist="38100" dir="2700000" algn="tl">
                    <a:srgbClr val="000000">
                      <a:alpha val="43137"/>
                    </a:srgbClr>
                  </a:outerShdw>
                </a:effectLst>
                <a:latin typeface="Times New Roman" panose="02020603050405020304" pitchFamily="18" charset="0"/>
                <a:ea typeface="Quattrocento"/>
                <a:cs typeface="Times New Roman" panose="02020603050405020304" pitchFamily="18" charset="0"/>
                <a:sym typeface="Quattrocento"/>
              </a:rPr>
              <a:t>UNIVERSITY OF INFORMATION AND TECHNOLOGY – VIETNAM NATIONAL UNIVERSITY HCMC</a:t>
            </a:r>
          </a:p>
        </p:txBody>
      </p:sp>
      <p:sp>
        <p:nvSpPr>
          <p:cNvPr id="8" name="TextBox 8"/>
          <p:cNvSpPr txBox="1"/>
          <p:nvPr/>
        </p:nvSpPr>
        <p:spPr>
          <a:xfrm>
            <a:off x="6282571" y="7630042"/>
            <a:ext cx="5722859" cy="1482265"/>
          </a:xfrm>
          <a:prstGeom prst="rect">
            <a:avLst/>
          </a:prstGeom>
        </p:spPr>
        <p:txBody>
          <a:bodyPr wrap="square" lIns="0" tIns="0" rIns="0" bIns="0" numCol="2" rtlCol="0" anchor="t">
            <a:spAutoFit/>
          </a:bodyPr>
          <a:lstStyle/>
          <a:p>
            <a:pPr>
              <a:lnSpc>
                <a:spcPts val="2328"/>
              </a:lnSpc>
            </a:pPr>
            <a:r>
              <a:rPr lang="en-US" sz="2400" b="1" spc="-97" dirty="0">
                <a:solidFill>
                  <a:srgbClr val="2B1C09"/>
                </a:solidFill>
                <a:latin typeface="Times New Roman" panose="02020603050405020304" pitchFamily="18" charset="0"/>
                <a:ea typeface="Quattrocento Bold"/>
                <a:cs typeface="Times New Roman" panose="02020603050405020304" pitchFamily="18" charset="0"/>
                <a:sym typeface="Quattrocento Bold"/>
              </a:rPr>
              <a:t>Team member:</a:t>
            </a:r>
          </a:p>
          <a:p>
            <a:pPr>
              <a:lnSpc>
                <a:spcPts val="2328"/>
              </a:lnSpc>
            </a:pPr>
            <a:r>
              <a:rPr lang="en-US" sz="2400" dirty="0" err="1">
                <a:latin typeface="Times New Roman" panose="02020603050405020304" pitchFamily="18" charset="0"/>
                <a:cs typeface="Times New Roman" panose="02020603050405020304" pitchFamily="18" charset="0"/>
              </a:rPr>
              <a:t>Tống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endParaRPr lang="en-US" sz="2400" b="1" spc="-97" dirty="0">
              <a:solidFill>
                <a:srgbClr val="2B1C09"/>
              </a:solidFill>
              <a:latin typeface="Times New Roman" panose="02020603050405020304" pitchFamily="18" charset="0"/>
              <a:cs typeface="Times New Roman" panose="02020603050405020304" pitchFamily="18" charset="0"/>
              <a:sym typeface="Quattrocento Bold"/>
            </a:endParaRPr>
          </a:p>
          <a:p>
            <a:pPr>
              <a:lnSpc>
                <a:spcPts val="2328"/>
              </a:lnSpc>
            </a:pPr>
            <a:r>
              <a:rPr lang="en-US" sz="2400" dirty="0">
                <a:latin typeface="Times New Roman" panose="02020603050405020304" pitchFamily="18" charset="0"/>
                <a:cs typeface="Times New Roman" panose="02020603050405020304" pitchFamily="18" charset="0"/>
              </a:rPr>
              <a:t>Nguyễn Phát Tài           </a:t>
            </a:r>
            <a:endParaRPr lang="en-US" sz="2400" b="1" spc="-97" dirty="0">
              <a:solidFill>
                <a:srgbClr val="2B1C09"/>
              </a:solidFill>
              <a:latin typeface="Times New Roman" panose="02020603050405020304" pitchFamily="18" charset="0"/>
              <a:cs typeface="Times New Roman" panose="02020603050405020304" pitchFamily="18" charset="0"/>
              <a:sym typeface="Quattrocento Bold"/>
            </a:endParaRPr>
          </a:p>
          <a:p>
            <a:pPr>
              <a:lnSpc>
                <a:spcPts val="2328"/>
              </a:lnSpc>
            </a:pPr>
            <a:r>
              <a:rPr lang="en-US" sz="2400" dirty="0" err="1">
                <a:latin typeface="Times New Roman" panose="02020603050405020304" pitchFamily="18" charset="0"/>
                <a:cs typeface="Times New Roman" panose="02020603050405020304" pitchFamily="18" charset="0"/>
              </a:rPr>
              <a:t>Phạm</a:t>
            </a:r>
            <a:r>
              <a:rPr lang="en-US" sz="2400" dirty="0">
                <a:latin typeface="Times New Roman" panose="02020603050405020304" pitchFamily="18" charset="0"/>
                <a:cs typeface="Times New Roman" panose="02020603050405020304" pitchFamily="18" charset="0"/>
              </a:rPr>
              <a:t> Duy </a:t>
            </a:r>
            <a:r>
              <a:rPr lang="en-US" sz="2400" dirty="0" err="1">
                <a:latin typeface="Times New Roman" panose="02020603050405020304" pitchFamily="18" charset="0"/>
                <a:cs typeface="Times New Roman" panose="02020603050405020304" pitchFamily="18" charset="0"/>
              </a:rPr>
              <a:t>Tuấn</a:t>
            </a:r>
            <a:endParaRPr lang="en-US" sz="2400" dirty="0">
              <a:latin typeface="Times New Roman" panose="02020603050405020304" pitchFamily="18" charset="0"/>
              <a:cs typeface="Times New Roman" panose="02020603050405020304" pitchFamily="18" charset="0"/>
            </a:endParaRPr>
          </a:p>
          <a:p>
            <a:pPr>
              <a:lnSpc>
                <a:spcPts val="2328"/>
              </a:lnSpc>
            </a:pPr>
            <a:endParaRPr lang="en-US" sz="2400" b="1" spc="-97" dirty="0">
              <a:solidFill>
                <a:srgbClr val="2B1C09"/>
              </a:solidFill>
              <a:latin typeface="Times New Roman" panose="02020603050405020304" pitchFamily="18" charset="0"/>
              <a:ea typeface="Quattrocento Bold"/>
              <a:cs typeface="Times New Roman" panose="02020603050405020304" pitchFamily="18" charset="0"/>
              <a:sym typeface="Quattrocento Bold"/>
            </a:endParaRPr>
          </a:p>
          <a:p>
            <a:pPr>
              <a:lnSpc>
                <a:spcPts val="2328"/>
              </a:lnSpc>
            </a:pPr>
            <a:r>
              <a:rPr lang="en-US" sz="2400" b="1" spc="-97" dirty="0">
                <a:solidFill>
                  <a:srgbClr val="2B1C09"/>
                </a:solidFill>
                <a:latin typeface="Times New Roman" panose="02020603050405020304" pitchFamily="18" charset="0"/>
                <a:ea typeface="Quattrocento Bold"/>
                <a:cs typeface="Times New Roman" panose="02020603050405020304" pitchFamily="18" charset="0"/>
                <a:sym typeface="Quattrocento Bold"/>
              </a:rPr>
              <a:t>    ID:</a:t>
            </a:r>
          </a:p>
          <a:p>
            <a:pPr algn="l">
              <a:lnSpc>
                <a:spcPts val="2328"/>
              </a:lnSpc>
            </a:pPr>
            <a:r>
              <a:rPr lang="en-US" sz="2400" dirty="0">
                <a:latin typeface="Times New Roman" panose="02020603050405020304" pitchFamily="18" charset="0"/>
                <a:cs typeface="Times New Roman" panose="02020603050405020304" pitchFamily="18" charset="0"/>
              </a:rPr>
              <a:t>   22520986</a:t>
            </a:r>
          </a:p>
          <a:p>
            <a:pPr algn="l">
              <a:lnSpc>
                <a:spcPts val="2328"/>
              </a:lnSpc>
            </a:pPr>
            <a:r>
              <a:rPr lang="en-US" sz="2400" dirty="0">
                <a:latin typeface="Times New Roman" panose="02020603050405020304" pitchFamily="18" charset="0"/>
                <a:cs typeface="Times New Roman" panose="02020603050405020304" pitchFamily="18" charset="0"/>
              </a:rPr>
              <a:t>   22521279</a:t>
            </a:r>
          </a:p>
          <a:p>
            <a:pPr algn="l">
              <a:lnSpc>
                <a:spcPts val="2328"/>
              </a:lnSpc>
            </a:pPr>
            <a:r>
              <a:rPr lang="en-US" sz="2400" dirty="0">
                <a:latin typeface="Times New Roman" panose="02020603050405020304" pitchFamily="18" charset="0"/>
                <a:cs typeface="Times New Roman" panose="02020603050405020304" pitchFamily="18" charset="0"/>
              </a:rPr>
              <a:t>   22521609</a:t>
            </a:r>
            <a:endParaRPr lang="en-US" sz="2400" b="1" spc="-97" dirty="0">
              <a:solidFill>
                <a:srgbClr val="2B1C09"/>
              </a:solidFill>
              <a:latin typeface="Times New Roman" panose="02020603050405020304" pitchFamily="18" charset="0"/>
              <a:ea typeface="Quattrocento Bold"/>
              <a:cs typeface="Times New Roman" panose="02020603050405020304" pitchFamily="18" charset="0"/>
              <a:sym typeface="Quattrocento Bold"/>
            </a:endParaRPr>
          </a:p>
        </p:txBody>
      </p:sp>
      <p:pic>
        <p:nvPicPr>
          <p:cNvPr id="14" name="Graphic 13">
            <a:extLst>
              <a:ext uri="{FF2B5EF4-FFF2-40B4-BE49-F238E27FC236}">
                <a16:creationId xmlns:a16="http://schemas.microsoft.com/office/drawing/2014/main" id="{6438BF7A-4CFE-344B-3CF4-D79A4939D1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0027"/>
            <a:ext cx="2499675" cy="2019301"/>
          </a:xfrm>
          <a:prstGeom prst="rect">
            <a:avLst/>
          </a:prstGeom>
        </p:spPr>
      </p:pic>
      <p:sp>
        <p:nvSpPr>
          <p:cNvPr id="18" name="TextBox 12">
            <a:extLst>
              <a:ext uri="{FF2B5EF4-FFF2-40B4-BE49-F238E27FC236}">
                <a16:creationId xmlns:a16="http://schemas.microsoft.com/office/drawing/2014/main" id="{EFF58A48-2633-5453-32C2-98C95088E7D8}"/>
              </a:ext>
            </a:extLst>
          </p:cNvPr>
          <p:cNvSpPr txBox="1"/>
          <p:nvPr/>
        </p:nvSpPr>
        <p:spPr>
          <a:xfrm>
            <a:off x="5105396" y="4076700"/>
            <a:ext cx="8077204" cy="1846659"/>
          </a:xfrm>
          <a:prstGeom prst="rect">
            <a:avLst/>
          </a:prstGeom>
        </p:spPr>
        <p:txBody>
          <a:bodyPr wrap="square" lIns="0" tIns="0" rIns="0" bIns="0" rtlCol="0" anchor="t">
            <a:spAutoFit/>
          </a:bodyPr>
          <a:lstStyle/>
          <a:p>
            <a:pPr algn="ctr"/>
            <a:r>
              <a:rPr lang="en-US" sz="4000" b="1" spc="111" dirty="0">
                <a:latin typeface="Times New Roman" panose="02020603050405020304" pitchFamily="18" charset="0"/>
                <a:ea typeface="Maragsa"/>
                <a:cs typeface="Times New Roman" panose="02020603050405020304" pitchFamily="18" charset="0"/>
                <a:sym typeface="Maragsa"/>
              </a:rPr>
              <a:t>Class: STAT3013.P12.CTTT</a:t>
            </a:r>
          </a:p>
          <a:p>
            <a:pPr algn="ctr"/>
            <a:r>
              <a:rPr lang="en-US" sz="4000" b="1" spc="111" dirty="0">
                <a:latin typeface="Times New Roman" panose="02020603050405020304" pitchFamily="18" charset="0"/>
                <a:ea typeface="Maragsa"/>
                <a:cs typeface="Times New Roman" panose="02020603050405020304" pitchFamily="18" charset="0"/>
                <a:sym typeface="Maragsa"/>
              </a:rPr>
              <a:t>Lecturer:  Dr. </a:t>
            </a:r>
            <a:r>
              <a:rPr lang="en-US" sz="4000" b="1" spc="111" dirty="0" err="1">
                <a:latin typeface="Times New Roman" panose="02020603050405020304" pitchFamily="18" charset="0"/>
                <a:ea typeface="Maragsa"/>
                <a:cs typeface="Times New Roman" panose="02020603050405020304" pitchFamily="18" charset="0"/>
                <a:sym typeface="Maragsa"/>
              </a:rPr>
              <a:t>Trần</a:t>
            </a:r>
            <a:r>
              <a:rPr lang="en-US" sz="4000" b="1" spc="111" dirty="0">
                <a:latin typeface="Times New Roman" panose="02020603050405020304" pitchFamily="18" charset="0"/>
                <a:ea typeface="Maragsa"/>
                <a:cs typeface="Times New Roman" panose="02020603050405020304" pitchFamily="18" charset="0"/>
                <a:sym typeface="Maragsa"/>
              </a:rPr>
              <a:t> Văn </a:t>
            </a:r>
            <a:r>
              <a:rPr lang="en-US" sz="4000" b="1" spc="111" dirty="0" err="1">
                <a:latin typeface="Times New Roman" panose="02020603050405020304" pitchFamily="18" charset="0"/>
                <a:ea typeface="Maragsa"/>
                <a:cs typeface="Times New Roman" panose="02020603050405020304" pitchFamily="18" charset="0"/>
                <a:sym typeface="Maragsa"/>
              </a:rPr>
              <a:t>Hải</a:t>
            </a:r>
            <a:r>
              <a:rPr lang="en-US" sz="4000" b="1" spc="111" dirty="0">
                <a:latin typeface="Times New Roman" panose="02020603050405020304" pitchFamily="18" charset="0"/>
                <a:ea typeface="Maragsa"/>
                <a:cs typeface="Times New Roman" panose="02020603050405020304" pitchFamily="18" charset="0"/>
                <a:sym typeface="Maragsa"/>
              </a:rPr>
              <a:t> </a:t>
            </a:r>
            <a:r>
              <a:rPr lang="en-US" sz="4000" b="1" spc="111" dirty="0" err="1">
                <a:latin typeface="Times New Roman" panose="02020603050405020304" pitchFamily="18" charset="0"/>
                <a:ea typeface="Maragsa"/>
                <a:cs typeface="Times New Roman" panose="02020603050405020304" pitchFamily="18" charset="0"/>
                <a:sym typeface="Maragsa"/>
              </a:rPr>
              <a:t>Triều</a:t>
            </a:r>
            <a:r>
              <a:rPr lang="en-US" sz="4000" b="1" spc="111" dirty="0">
                <a:latin typeface="Times New Roman" panose="02020603050405020304" pitchFamily="18" charset="0"/>
                <a:ea typeface="Maragsa"/>
                <a:cs typeface="Times New Roman" panose="02020603050405020304" pitchFamily="18" charset="0"/>
                <a:sym typeface="Maragsa"/>
              </a:rPr>
              <a:t>.</a:t>
            </a:r>
            <a:br>
              <a:rPr lang="en-US" sz="4000" b="1" spc="111" dirty="0">
                <a:latin typeface="Times New Roman" panose="02020603050405020304" pitchFamily="18" charset="0"/>
                <a:ea typeface="Maragsa"/>
                <a:cs typeface="Times New Roman" panose="02020603050405020304" pitchFamily="18" charset="0"/>
                <a:sym typeface="Maragsa"/>
              </a:rPr>
            </a:br>
            <a:r>
              <a:rPr lang="en-US" sz="4000" b="1" spc="111" dirty="0">
                <a:latin typeface="Times New Roman" panose="02020603050405020304" pitchFamily="18" charset="0"/>
                <a:ea typeface="Maragsa"/>
                <a:cs typeface="Times New Roman" panose="02020603050405020304" pitchFamily="18" charset="0"/>
                <a:sym typeface="Maragsa"/>
              </a:rPr>
              <a:t>Lecturer: Nguyễn Minh </a:t>
            </a:r>
            <a:r>
              <a:rPr lang="en-US" sz="4000" b="1" spc="111" dirty="0" err="1">
                <a:latin typeface="Times New Roman" panose="02020603050405020304" pitchFamily="18" charset="0"/>
                <a:ea typeface="Maragsa"/>
                <a:cs typeface="Times New Roman" panose="02020603050405020304" pitchFamily="18" charset="0"/>
                <a:sym typeface="Maragsa"/>
              </a:rPr>
              <a:t>Nhựt</a:t>
            </a:r>
            <a:r>
              <a:rPr lang="en-US" sz="4000" b="1" spc="111" dirty="0">
                <a:latin typeface="Times New Roman" panose="02020603050405020304" pitchFamily="18" charset="0"/>
                <a:ea typeface="Maragsa"/>
                <a:cs typeface="Times New Roman" panose="02020603050405020304" pitchFamily="18" charset="0"/>
                <a:sym typeface="Maragsa"/>
              </a:rPr>
              <a:t>.</a:t>
            </a:r>
          </a:p>
        </p:txBody>
      </p:sp>
      <p:grpSp>
        <p:nvGrpSpPr>
          <p:cNvPr id="20" name="Group 3">
            <a:extLst>
              <a:ext uri="{FF2B5EF4-FFF2-40B4-BE49-F238E27FC236}">
                <a16:creationId xmlns:a16="http://schemas.microsoft.com/office/drawing/2014/main" id="{5E42FF19-3474-EA91-3671-33A9B5EB0312}"/>
              </a:ext>
            </a:extLst>
          </p:cNvPr>
          <p:cNvGrpSpPr/>
          <p:nvPr/>
        </p:nvGrpSpPr>
        <p:grpSpPr>
          <a:xfrm rot="5400000">
            <a:off x="13509350" y="4473849"/>
            <a:ext cx="9256510" cy="308811"/>
            <a:chOff x="0" y="0"/>
            <a:chExt cx="4816593" cy="271405"/>
          </a:xfrm>
          <a:solidFill>
            <a:srgbClr val="FC6233"/>
          </a:solidFill>
        </p:grpSpPr>
        <p:sp>
          <p:nvSpPr>
            <p:cNvPr id="21" name="Freeform 4">
              <a:extLst>
                <a:ext uri="{FF2B5EF4-FFF2-40B4-BE49-F238E27FC236}">
                  <a16:creationId xmlns:a16="http://schemas.microsoft.com/office/drawing/2014/main" id="{1E18C641-F340-5A19-85F3-FB0F292A6594}"/>
                </a:ext>
              </a:extLst>
            </p:cNvPr>
            <p:cNvSpPr/>
            <p:nvPr/>
          </p:nvSpPr>
          <p:spPr>
            <a:xfrm>
              <a:off x="0" y="0"/>
              <a:ext cx="4816592" cy="271405"/>
            </a:xfrm>
            <a:custGeom>
              <a:avLst/>
              <a:gdLst/>
              <a:ahLst/>
              <a:cxnLst/>
              <a:rect l="l" t="t" r="r" b="b"/>
              <a:pathLst>
                <a:path w="4816592" h="271405">
                  <a:moveTo>
                    <a:pt x="0" y="0"/>
                  </a:moveTo>
                  <a:lnTo>
                    <a:pt x="4816592" y="0"/>
                  </a:lnTo>
                  <a:lnTo>
                    <a:pt x="4816592" y="271405"/>
                  </a:lnTo>
                  <a:lnTo>
                    <a:pt x="0" y="271405"/>
                  </a:lnTo>
                  <a:close/>
                </a:path>
              </a:pathLst>
            </a:custGeom>
            <a:grpFill/>
          </p:spPr>
          <p:txBody>
            <a:bodyPr/>
            <a:lstStyle/>
            <a:p>
              <a:endParaRPr lang="en-US"/>
            </a:p>
          </p:txBody>
        </p:sp>
        <p:sp>
          <p:nvSpPr>
            <p:cNvPr id="22" name="TextBox 5">
              <a:extLst>
                <a:ext uri="{FF2B5EF4-FFF2-40B4-BE49-F238E27FC236}">
                  <a16:creationId xmlns:a16="http://schemas.microsoft.com/office/drawing/2014/main" id="{D905CE98-7512-1CC0-6C34-9EF9784E5353}"/>
                </a:ext>
              </a:extLst>
            </p:cNvPr>
            <p:cNvSpPr txBox="1"/>
            <p:nvPr/>
          </p:nvSpPr>
          <p:spPr>
            <a:xfrm>
              <a:off x="0" y="0"/>
              <a:ext cx="4816593" cy="271405"/>
            </a:xfrm>
            <a:prstGeom prst="rect">
              <a:avLst/>
            </a:prstGeom>
            <a:grpFill/>
          </p:spPr>
          <p:txBody>
            <a:bodyPr lIns="50800" tIns="50800" rIns="50800" bIns="50800" rtlCol="0" anchor="ctr"/>
            <a:lstStyle/>
            <a:p>
              <a:pPr algn="ctr">
                <a:lnSpc>
                  <a:spcPts val="2879"/>
                </a:lnSpc>
              </a:pPr>
              <a:endParaRPr/>
            </a:p>
          </p:txBody>
        </p:sp>
      </p:grpSp>
      <p:grpSp>
        <p:nvGrpSpPr>
          <p:cNvPr id="26" name="Group 3">
            <a:extLst>
              <a:ext uri="{FF2B5EF4-FFF2-40B4-BE49-F238E27FC236}">
                <a16:creationId xmlns:a16="http://schemas.microsoft.com/office/drawing/2014/main" id="{FA779FB3-03D9-64E6-683D-DFBB0B4CC29C}"/>
              </a:ext>
            </a:extLst>
          </p:cNvPr>
          <p:cNvGrpSpPr/>
          <p:nvPr/>
        </p:nvGrpSpPr>
        <p:grpSpPr>
          <a:xfrm rot="5400000">
            <a:off x="12969933" y="4473850"/>
            <a:ext cx="9256510" cy="308811"/>
            <a:chOff x="0" y="0"/>
            <a:chExt cx="4816593" cy="271405"/>
          </a:xfrm>
          <a:solidFill>
            <a:srgbClr val="FC6233"/>
          </a:solidFill>
        </p:grpSpPr>
        <p:sp>
          <p:nvSpPr>
            <p:cNvPr id="27" name="Freeform 4">
              <a:extLst>
                <a:ext uri="{FF2B5EF4-FFF2-40B4-BE49-F238E27FC236}">
                  <a16:creationId xmlns:a16="http://schemas.microsoft.com/office/drawing/2014/main" id="{9C034AD5-1A1B-CA79-AE29-28AA49F4B50E}"/>
                </a:ext>
              </a:extLst>
            </p:cNvPr>
            <p:cNvSpPr/>
            <p:nvPr/>
          </p:nvSpPr>
          <p:spPr>
            <a:xfrm>
              <a:off x="0" y="0"/>
              <a:ext cx="4816592" cy="271405"/>
            </a:xfrm>
            <a:custGeom>
              <a:avLst/>
              <a:gdLst/>
              <a:ahLst/>
              <a:cxnLst/>
              <a:rect l="l" t="t" r="r" b="b"/>
              <a:pathLst>
                <a:path w="4816592" h="271405">
                  <a:moveTo>
                    <a:pt x="0" y="0"/>
                  </a:moveTo>
                  <a:lnTo>
                    <a:pt x="4816592" y="0"/>
                  </a:lnTo>
                  <a:lnTo>
                    <a:pt x="4816592" y="271405"/>
                  </a:lnTo>
                  <a:lnTo>
                    <a:pt x="0" y="271405"/>
                  </a:lnTo>
                  <a:close/>
                </a:path>
              </a:pathLst>
            </a:custGeom>
            <a:grpFill/>
          </p:spPr>
          <p:txBody>
            <a:bodyPr/>
            <a:lstStyle/>
            <a:p>
              <a:endParaRPr lang="en-US"/>
            </a:p>
          </p:txBody>
        </p:sp>
        <p:sp>
          <p:nvSpPr>
            <p:cNvPr id="28" name="TextBox 5">
              <a:extLst>
                <a:ext uri="{FF2B5EF4-FFF2-40B4-BE49-F238E27FC236}">
                  <a16:creationId xmlns:a16="http://schemas.microsoft.com/office/drawing/2014/main" id="{C3FF63DF-C4A9-BBA6-4C67-03EB7EAE5576}"/>
                </a:ext>
              </a:extLst>
            </p:cNvPr>
            <p:cNvSpPr txBox="1"/>
            <p:nvPr/>
          </p:nvSpPr>
          <p:spPr>
            <a:xfrm>
              <a:off x="0" y="0"/>
              <a:ext cx="4816593" cy="271405"/>
            </a:xfrm>
            <a:prstGeom prst="rect">
              <a:avLst/>
            </a:prstGeom>
            <a:grpFill/>
          </p:spPr>
          <p:txBody>
            <a:bodyPr lIns="50800" tIns="50800" rIns="50800" bIns="50800" rtlCol="0" anchor="ctr"/>
            <a:lstStyle/>
            <a:p>
              <a:pPr algn="ctr">
                <a:lnSpc>
                  <a:spcPts val="287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18AE6-340C-CC92-5647-46ED2CAFAB84}"/>
            </a:ext>
          </a:extLst>
        </p:cNvPr>
        <p:cNvGrpSpPr/>
        <p:nvPr/>
      </p:nvGrpSpPr>
      <p:grpSpPr>
        <a:xfrm>
          <a:off x="0" y="0"/>
          <a:ext cx="0" cy="0"/>
          <a:chOff x="0" y="0"/>
          <a:chExt cx="0" cy="0"/>
        </a:xfrm>
      </p:grpSpPr>
      <p:sp>
        <p:nvSpPr>
          <p:cNvPr id="10" name="TextBox 10">
            <a:extLst>
              <a:ext uri="{FF2B5EF4-FFF2-40B4-BE49-F238E27FC236}">
                <a16:creationId xmlns:a16="http://schemas.microsoft.com/office/drawing/2014/main" id="{021A371C-19BD-D340-270D-383A1A55CD12}"/>
              </a:ext>
            </a:extLst>
          </p:cNvPr>
          <p:cNvSpPr txBox="1"/>
          <p:nvPr/>
        </p:nvSpPr>
        <p:spPr>
          <a:xfrm>
            <a:off x="2057400" y="690393"/>
            <a:ext cx="14173200" cy="936218"/>
          </a:xfrm>
          <a:prstGeom prst="rect">
            <a:avLst/>
          </a:prstGeom>
        </p:spPr>
        <p:txBody>
          <a:bodyPr wrap="square" lIns="0" tIns="0" rIns="0" bIns="0" rtlCol="0" anchor="t">
            <a:spAutoFit/>
          </a:bodyPr>
          <a:lstStyle/>
          <a:p>
            <a:pPr algn="l">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Demand Distribution Observations </a:t>
            </a:r>
          </a:p>
        </p:txBody>
      </p:sp>
      <p:sp>
        <p:nvSpPr>
          <p:cNvPr id="18" name="TextBox 20">
            <a:extLst>
              <a:ext uri="{FF2B5EF4-FFF2-40B4-BE49-F238E27FC236}">
                <a16:creationId xmlns:a16="http://schemas.microsoft.com/office/drawing/2014/main" id="{2EB2B799-3383-BC89-1BD9-41AB0E1F125F}"/>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9" name="TextBox 5">
            <a:extLst>
              <a:ext uri="{FF2B5EF4-FFF2-40B4-BE49-F238E27FC236}">
                <a16:creationId xmlns:a16="http://schemas.microsoft.com/office/drawing/2014/main" id="{8A29C3E7-A286-89CC-684E-C9EC53D18655}"/>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24" name="TextBox 7">
            <a:extLst>
              <a:ext uri="{FF2B5EF4-FFF2-40B4-BE49-F238E27FC236}">
                <a16:creationId xmlns:a16="http://schemas.microsoft.com/office/drawing/2014/main" id="{154993E0-38BB-7052-79B5-E321DA65571F}"/>
              </a:ext>
            </a:extLst>
          </p:cNvPr>
          <p:cNvSpPr txBox="1"/>
          <p:nvPr/>
        </p:nvSpPr>
        <p:spPr>
          <a:xfrm>
            <a:off x="7146478" y="1762356"/>
            <a:ext cx="3995045" cy="548355"/>
          </a:xfrm>
          <a:prstGeom prst="rect">
            <a:avLst/>
          </a:prstGeom>
        </p:spPr>
        <p:txBody>
          <a:bodyPr wrap="square" lIns="0" tIns="0" rIns="0" bIns="0" rtlCol="0" anchor="t">
            <a:spAutoFit/>
          </a:bodyPr>
          <a:lstStyle/>
          <a:p>
            <a:pPr algn="ctr">
              <a:lnSpc>
                <a:spcPts val="4480"/>
              </a:lnSpc>
            </a:pPr>
            <a:r>
              <a:rPr lang="en-US" sz="3200" b="1" dirty="0">
                <a:solidFill>
                  <a:srgbClr val="FC6233"/>
                </a:solidFill>
                <a:latin typeface="Times New Roman" panose="02020603050405020304" pitchFamily="18" charset="0"/>
                <a:ea typeface="Quattrocento Bold"/>
                <a:cs typeface="Times New Roman" panose="02020603050405020304" pitchFamily="18" charset="0"/>
                <a:sym typeface="Quattrocento Bold"/>
              </a:rPr>
              <a:t>Distribution Analysis</a:t>
            </a:r>
          </a:p>
        </p:txBody>
      </p:sp>
      <p:pic>
        <p:nvPicPr>
          <p:cNvPr id="25" name="Picture 24" descr="A graph of a number of bars&#10;&#10;Description automatically generated with medium confidence">
            <a:extLst>
              <a:ext uri="{FF2B5EF4-FFF2-40B4-BE49-F238E27FC236}">
                <a16:creationId xmlns:a16="http://schemas.microsoft.com/office/drawing/2014/main" id="{1565FFC7-D239-E71B-B6BB-5B9596DBA165}"/>
              </a:ext>
            </a:extLst>
          </p:cNvPr>
          <p:cNvPicPr>
            <a:picLocks noChangeAspect="1"/>
          </p:cNvPicPr>
          <p:nvPr/>
        </p:nvPicPr>
        <p:blipFill>
          <a:blip r:embed="rId2"/>
          <a:stretch>
            <a:fillRect/>
          </a:stretch>
        </p:blipFill>
        <p:spPr>
          <a:xfrm>
            <a:off x="7118515" y="2310711"/>
            <a:ext cx="11125200" cy="6535047"/>
          </a:xfrm>
          <a:prstGeom prst="rect">
            <a:avLst/>
          </a:prstGeom>
        </p:spPr>
      </p:pic>
      <p:pic>
        <p:nvPicPr>
          <p:cNvPr id="5" name="Picture 4">
            <a:extLst>
              <a:ext uri="{FF2B5EF4-FFF2-40B4-BE49-F238E27FC236}">
                <a16:creationId xmlns:a16="http://schemas.microsoft.com/office/drawing/2014/main" id="{7007A7B4-1FA8-77AE-9DB3-00DFA37D3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5" y="4175125"/>
            <a:ext cx="7410450" cy="638175"/>
          </a:xfrm>
          <a:prstGeom prst="rect">
            <a:avLst/>
          </a:prstGeom>
        </p:spPr>
      </p:pic>
      <p:pic>
        <p:nvPicPr>
          <p:cNvPr id="7" name="Picture 6">
            <a:extLst>
              <a:ext uri="{FF2B5EF4-FFF2-40B4-BE49-F238E27FC236}">
                <a16:creationId xmlns:a16="http://schemas.microsoft.com/office/drawing/2014/main" id="{2557FBB3-440E-381E-BC14-6CB271759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5" y="5677147"/>
            <a:ext cx="7410450" cy="619125"/>
          </a:xfrm>
          <a:prstGeom prst="rect">
            <a:avLst/>
          </a:prstGeom>
        </p:spPr>
      </p:pic>
      <p:pic>
        <p:nvPicPr>
          <p:cNvPr id="9" name="Picture 8">
            <a:extLst>
              <a:ext uri="{FF2B5EF4-FFF2-40B4-BE49-F238E27FC236}">
                <a16:creationId xmlns:a16="http://schemas.microsoft.com/office/drawing/2014/main" id="{FAB1D645-05F2-ADE1-FBBF-3D0A86EC44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85" y="7247165"/>
            <a:ext cx="7419975" cy="647700"/>
          </a:xfrm>
          <a:prstGeom prst="rect">
            <a:avLst/>
          </a:prstGeom>
        </p:spPr>
      </p:pic>
      <p:sp>
        <p:nvSpPr>
          <p:cNvPr id="11" name="TextBox 7">
            <a:extLst>
              <a:ext uri="{FF2B5EF4-FFF2-40B4-BE49-F238E27FC236}">
                <a16:creationId xmlns:a16="http://schemas.microsoft.com/office/drawing/2014/main" id="{87749F69-2F34-C6CD-A9D2-4187DA7E5F4D}"/>
              </a:ext>
            </a:extLst>
          </p:cNvPr>
          <p:cNvSpPr txBox="1"/>
          <p:nvPr/>
        </p:nvSpPr>
        <p:spPr>
          <a:xfrm>
            <a:off x="-265280" y="3515994"/>
            <a:ext cx="3995045" cy="548355"/>
          </a:xfrm>
          <a:prstGeom prst="rect">
            <a:avLst/>
          </a:prstGeom>
        </p:spPr>
        <p:txBody>
          <a:bodyPr wrap="square" lIns="0" tIns="0" rIns="0" bIns="0" rtlCol="0" anchor="t">
            <a:spAutoFit/>
          </a:bodyPr>
          <a:lstStyle/>
          <a:p>
            <a:pPr algn="ctr">
              <a:lnSpc>
                <a:spcPts val="4480"/>
              </a:lnSpc>
            </a:pPr>
            <a:r>
              <a:rPr lang="en-US" sz="3200" dirty="0">
                <a:latin typeface="Times New Roman" panose="02020603050405020304" pitchFamily="18" charset="0"/>
                <a:cs typeface="Times New Roman" panose="02020603050405020304" pitchFamily="18" charset="0"/>
              </a:rPr>
              <a:t>L</a:t>
            </a:r>
            <a:r>
              <a:rPr lang="en-US" sz="3200" b="0" i="0" dirty="0">
                <a:effectLst/>
                <a:latin typeface="Times New Roman" panose="02020603050405020304" pitchFamily="18" charset="0"/>
                <a:cs typeface="Times New Roman" panose="02020603050405020304" pitchFamily="18" charset="0"/>
              </a:rPr>
              <a:t>ow-demand orders</a:t>
            </a:r>
            <a:endParaRPr lang="en-US" sz="3200" dirty="0">
              <a:latin typeface="Times New Roman" panose="02020603050405020304" pitchFamily="18" charset="0"/>
              <a:ea typeface="Quattrocento Bold"/>
              <a:cs typeface="Times New Roman" panose="02020603050405020304" pitchFamily="18" charset="0"/>
              <a:sym typeface="Quattrocento Bold"/>
            </a:endParaRPr>
          </a:p>
        </p:txBody>
      </p:sp>
      <p:sp>
        <p:nvSpPr>
          <p:cNvPr id="12" name="TextBox 7">
            <a:extLst>
              <a:ext uri="{FF2B5EF4-FFF2-40B4-BE49-F238E27FC236}">
                <a16:creationId xmlns:a16="http://schemas.microsoft.com/office/drawing/2014/main" id="{64F3842B-4035-10BE-9F92-215B83323039}"/>
              </a:ext>
            </a:extLst>
          </p:cNvPr>
          <p:cNvSpPr txBox="1"/>
          <p:nvPr/>
        </p:nvSpPr>
        <p:spPr>
          <a:xfrm>
            <a:off x="-457200" y="5001330"/>
            <a:ext cx="4835589" cy="528350"/>
          </a:xfrm>
          <a:prstGeom prst="rect">
            <a:avLst/>
          </a:prstGeom>
        </p:spPr>
        <p:txBody>
          <a:bodyPr wrap="square" lIns="0" tIns="0" rIns="0" bIns="0" rtlCol="0" anchor="t">
            <a:spAutoFit/>
          </a:bodyPr>
          <a:lstStyle/>
          <a:p>
            <a:pPr algn="ctr">
              <a:lnSpc>
                <a:spcPts val="4480"/>
              </a:lnSpc>
            </a:pPr>
            <a:r>
              <a:rPr lang="en-US" sz="3200" dirty="0">
                <a:latin typeface="Times New Roman" panose="02020603050405020304" pitchFamily="18" charset="0"/>
                <a:cs typeface="Times New Roman" panose="02020603050405020304" pitchFamily="18" charset="0"/>
              </a:rPr>
              <a:t>M</a:t>
            </a:r>
            <a:r>
              <a:rPr lang="en-US" sz="3200" b="0" i="0" dirty="0">
                <a:effectLst/>
                <a:latin typeface="Times New Roman" panose="02020603050405020304" pitchFamily="18" charset="0"/>
                <a:cs typeface="Times New Roman" panose="02020603050405020304" pitchFamily="18" charset="0"/>
              </a:rPr>
              <a:t>edium-demand orders</a:t>
            </a:r>
            <a:endParaRPr lang="en-US" sz="3200" dirty="0">
              <a:latin typeface="Times New Roman" panose="02020603050405020304" pitchFamily="18" charset="0"/>
              <a:ea typeface="Quattrocento Bold"/>
              <a:cs typeface="Times New Roman" panose="02020603050405020304" pitchFamily="18" charset="0"/>
              <a:sym typeface="Quattrocento Bold"/>
            </a:endParaRPr>
          </a:p>
        </p:txBody>
      </p:sp>
      <p:sp>
        <p:nvSpPr>
          <p:cNvPr id="13" name="TextBox 7">
            <a:extLst>
              <a:ext uri="{FF2B5EF4-FFF2-40B4-BE49-F238E27FC236}">
                <a16:creationId xmlns:a16="http://schemas.microsoft.com/office/drawing/2014/main" id="{BB0EEBF6-752E-8029-B813-A779C568B144}"/>
              </a:ext>
            </a:extLst>
          </p:cNvPr>
          <p:cNvSpPr txBox="1"/>
          <p:nvPr/>
        </p:nvSpPr>
        <p:spPr>
          <a:xfrm>
            <a:off x="-265280" y="6517823"/>
            <a:ext cx="3995045" cy="548355"/>
          </a:xfrm>
          <a:prstGeom prst="rect">
            <a:avLst/>
          </a:prstGeom>
        </p:spPr>
        <p:txBody>
          <a:bodyPr wrap="square" lIns="0" tIns="0" rIns="0" bIns="0" rtlCol="0" anchor="t">
            <a:spAutoFit/>
          </a:bodyPr>
          <a:lstStyle/>
          <a:p>
            <a:pPr algn="ctr">
              <a:lnSpc>
                <a:spcPts val="4480"/>
              </a:lnSpc>
            </a:pPr>
            <a:r>
              <a:rPr lang="en-US" sz="3200" dirty="0">
                <a:latin typeface="Times New Roman" panose="02020603050405020304" pitchFamily="18" charset="0"/>
                <a:cs typeface="Times New Roman" panose="02020603050405020304" pitchFamily="18" charset="0"/>
              </a:rPr>
              <a:t>H</a:t>
            </a:r>
            <a:r>
              <a:rPr lang="en-US" sz="3200" b="0" i="0" dirty="0">
                <a:effectLst/>
                <a:latin typeface="Times New Roman" panose="02020603050405020304" pitchFamily="18" charset="0"/>
                <a:cs typeface="Times New Roman" panose="02020603050405020304" pitchFamily="18" charset="0"/>
              </a:rPr>
              <a:t>igh-demand orders</a:t>
            </a:r>
            <a:endParaRPr lang="en-US" sz="3200" dirty="0">
              <a:latin typeface="Times New Roman" panose="02020603050405020304" pitchFamily="18" charset="0"/>
              <a:ea typeface="Quattrocento Bold"/>
              <a:cs typeface="Times New Roman" panose="02020603050405020304" pitchFamily="18" charset="0"/>
              <a:sym typeface="Quattrocento Bold"/>
            </a:endParaRPr>
          </a:p>
        </p:txBody>
      </p:sp>
    </p:spTree>
    <p:extLst>
      <p:ext uri="{BB962C8B-B14F-4D97-AF65-F5344CB8AC3E}">
        <p14:creationId xmlns:p14="http://schemas.microsoft.com/office/powerpoint/2010/main" val="1931114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636F8-2D84-051F-C913-3A1D7299650E}"/>
            </a:ext>
          </a:extLst>
        </p:cNvPr>
        <p:cNvGrpSpPr/>
        <p:nvPr/>
      </p:nvGrpSpPr>
      <p:grpSpPr>
        <a:xfrm>
          <a:off x="0" y="0"/>
          <a:ext cx="0" cy="0"/>
          <a:chOff x="0" y="0"/>
          <a:chExt cx="0" cy="0"/>
        </a:xfrm>
      </p:grpSpPr>
      <p:sp>
        <p:nvSpPr>
          <p:cNvPr id="10" name="TextBox 10">
            <a:extLst>
              <a:ext uri="{FF2B5EF4-FFF2-40B4-BE49-F238E27FC236}">
                <a16:creationId xmlns:a16="http://schemas.microsoft.com/office/drawing/2014/main" id="{D2B1F6DF-F5ED-8FD2-412D-10327DD5F91B}"/>
              </a:ext>
            </a:extLst>
          </p:cNvPr>
          <p:cNvSpPr txBox="1"/>
          <p:nvPr/>
        </p:nvSpPr>
        <p:spPr>
          <a:xfrm>
            <a:off x="1143000" y="1165162"/>
            <a:ext cx="160020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Pricing strategy</a:t>
            </a:r>
          </a:p>
        </p:txBody>
      </p:sp>
      <p:sp>
        <p:nvSpPr>
          <p:cNvPr id="18" name="TextBox 20">
            <a:extLst>
              <a:ext uri="{FF2B5EF4-FFF2-40B4-BE49-F238E27FC236}">
                <a16:creationId xmlns:a16="http://schemas.microsoft.com/office/drawing/2014/main" id="{1302ABF1-CC33-49C0-8BD5-86B7DA9F76CA}"/>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9" name="TextBox 5">
            <a:extLst>
              <a:ext uri="{FF2B5EF4-FFF2-40B4-BE49-F238E27FC236}">
                <a16:creationId xmlns:a16="http://schemas.microsoft.com/office/drawing/2014/main" id="{3440D0BD-7736-1569-2B6E-ED5DDA56AB54}"/>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4" name="TextBox 3">
            <a:extLst>
              <a:ext uri="{FF2B5EF4-FFF2-40B4-BE49-F238E27FC236}">
                <a16:creationId xmlns:a16="http://schemas.microsoft.com/office/drawing/2014/main" id="{4919613B-616D-5589-EAC9-02956E562589}"/>
              </a:ext>
            </a:extLst>
          </p:cNvPr>
          <p:cNvSpPr txBox="1"/>
          <p:nvPr/>
        </p:nvSpPr>
        <p:spPr>
          <a:xfrm>
            <a:off x="885137" y="2324100"/>
            <a:ext cx="16517726" cy="6664004"/>
          </a:xfrm>
          <a:prstGeom prst="rect">
            <a:avLst/>
          </a:prstGeom>
          <a:noFill/>
        </p:spPr>
        <p:txBody>
          <a:bodyPr wrap="square" rtlCol="0">
            <a:spAutoFit/>
          </a:bodyPr>
          <a:lstStyle/>
          <a:p>
            <a:pPr marL="288925" indent="-288925">
              <a:lnSpc>
                <a:spcPct val="150000"/>
              </a:lnSpc>
              <a:spcBef>
                <a:spcPts val="25"/>
              </a:spcBef>
            </a:pPr>
            <a:r>
              <a:rPr lang="en-US" sz="32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200" b="1" dirty="0">
                <a:effectLst/>
                <a:latin typeface="Times New Roman" panose="02020603050405020304" pitchFamily="18" charset="0"/>
                <a:ea typeface="Aptos" panose="020B0004020202020204" pitchFamily="34" charset="0"/>
                <a:cs typeface="Times New Roman" panose="02020603050405020304" pitchFamily="18" charset="0"/>
              </a:rPr>
              <a:t>Low-Demand Meals:</a:t>
            </a:r>
          </a:p>
          <a:p>
            <a:pPr>
              <a:lnSpc>
                <a:spcPct val="150000"/>
              </a:lnSpc>
              <a:spcBef>
                <a:spcPts val="25"/>
              </a:spcBef>
            </a:pPr>
            <a:r>
              <a:rPr lang="en-US" sz="3200" dirty="0">
                <a:effectLst/>
                <a:latin typeface="Times New Roman" panose="02020603050405020304" pitchFamily="18" charset="0"/>
                <a:ea typeface="Aptos" panose="020B0004020202020204" pitchFamily="34" charset="0"/>
                <a:cs typeface="Times New Roman" panose="02020603050405020304" pitchFamily="18" charset="0"/>
              </a:rPr>
              <a:t>Consider reducing prices or offering discounts to make these meals more appealing. Introducing bundled deals or promotional offers could also boost sales.</a:t>
            </a:r>
          </a:p>
          <a:p>
            <a:pPr marL="288925" indent="-288925">
              <a:lnSpc>
                <a:spcPct val="150000"/>
              </a:lnSpc>
              <a:spcBef>
                <a:spcPts val="25"/>
              </a:spcBef>
            </a:pPr>
            <a:r>
              <a:rPr lang="en-US" sz="32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200" b="1" dirty="0">
                <a:effectLst/>
                <a:latin typeface="Times New Roman" panose="02020603050405020304" pitchFamily="18" charset="0"/>
                <a:ea typeface="Aptos" panose="020B0004020202020204" pitchFamily="34" charset="0"/>
                <a:cs typeface="Times New Roman" panose="02020603050405020304" pitchFamily="18" charset="0"/>
              </a:rPr>
              <a:t>Medium-Demand Meals:</a:t>
            </a:r>
          </a:p>
          <a:p>
            <a:pPr>
              <a:lnSpc>
                <a:spcPct val="150000"/>
              </a:lnSpc>
              <a:spcBef>
                <a:spcPts val="25"/>
              </a:spcBef>
            </a:pPr>
            <a:r>
              <a:rPr lang="en-US" sz="3200" dirty="0">
                <a:effectLst/>
                <a:latin typeface="Times New Roman" panose="02020603050405020304" pitchFamily="18" charset="0"/>
                <a:ea typeface="Aptos" panose="020B0004020202020204" pitchFamily="34" charset="0"/>
                <a:cs typeface="Times New Roman" panose="02020603050405020304" pitchFamily="18" charset="0"/>
              </a:rPr>
              <a:t>Test price optimization strategies, such as slight reductions or value-added features, to increase order volumes while maintaining profitability.</a:t>
            </a:r>
          </a:p>
          <a:p>
            <a:pPr marL="288925" indent="-288925">
              <a:lnSpc>
                <a:spcPct val="150000"/>
              </a:lnSpc>
              <a:spcBef>
                <a:spcPts val="25"/>
              </a:spcBef>
            </a:pPr>
            <a:r>
              <a:rPr lang="en-US" sz="32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3200" b="1" dirty="0">
                <a:effectLst/>
                <a:latin typeface="Times New Roman" panose="02020603050405020304" pitchFamily="18" charset="0"/>
                <a:ea typeface="Aptos" panose="020B0004020202020204" pitchFamily="34" charset="0"/>
                <a:cs typeface="Times New Roman" panose="02020603050405020304" pitchFamily="18" charset="0"/>
              </a:rPr>
              <a:t>High-Demand Meals:</a:t>
            </a:r>
          </a:p>
          <a:p>
            <a:pPr>
              <a:lnSpc>
                <a:spcPct val="150000"/>
              </a:lnSpc>
              <a:spcBef>
                <a:spcPts val="25"/>
              </a:spcBef>
            </a:pPr>
            <a:r>
              <a:rPr lang="en-US" sz="3200" dirty="0">
                <a:effectLst/>
                <a:latin typeface="Times New Roman" panose="02020603050405020304" pitchFamily="18" charset="0"/>
                <a:ea typeface="Aptos" panose="020B0004020202020204" pitchFamily="34" charset="0"/>
                <a:cs typeface="Times New Roman" panose="02020603050405020304" pitchFamily="18" charset="0"/>
              </a:rPr>
              <a:t>Maintain or slightly increase prices for these meals to enhance revenue while carefully monitoring customer responses to avoid deterring demand.</a:t>
            </a:r>
          </a:p>
        </p:txBody>
      </p:sp>
    </p:spTree>
    <p:extLst>
      <p:ext uri="{BB962C8B-B14F-4D97-AF65-F5344CB8AC3E}">
        <p14:creationId xmlns:p14="http://schemas.microsoft.com/office/powerpoint/2010/main" val="112970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2498B-DD61-1261-1C6B-EB0DF1584598}"/>
            </a:ext>
          </a:extLst>
        </p:cNvPr>
        <p:cNvGrpSpPr/>
        <p:nvPr/>
      </p:nvGrpSpPr>
      <p:grpSpPr>
        <a:xfrm>
          <a:off x="0" y="0"/>
          <a:ext cx="0" cy="0"/>
          <a:chOff x="0" y="0"/>
          <a:chExt cx="0" cy="0"/>
        </a:xfrm>
      </p:grpSpPr>
      <p:pic>
        <p:nvPicPr>
          <p:cNvPr id="46" name="Picture 45" descr="A graph of a discount&#10;&#10;Description automatically generated">
            <a:extLst>
              <a:ext uri="{FF2B5EF4-FFF2-40B4-BE49-F238E27FC236}">
                <a16:creationId xmlns:a16="http://schemas.microsoft.com/office/drawing/2014/main" id="{B727857F-10DD-BFDD-623B-68E15CD2FE4D}"/>
              </a:ext>
            </a:extLst>
          </p:cNvPr>
          <p:cNvPicPr>
            <a:picLocks noChangeAspect="1"/>
          </p:cNvPicPr>
          <p:nvPr/>
        </p:nvPicPr>
        <p:blipFill>
          <a:blip r:embed="rId2"/>
          <a:stretch>
            <a:fillRect/>
          </a:stretch>
        </p:blipFill>
        <p:spPr>
          <a:xfrm>
            <a:off x="7696200" y="2714592"/>
            <a:ext cx="9971008" cy="6330322"/>
          </a:xfrm>
          <a:prstGeom prst="rect">
            <a:avLst/>
          </a:prstGeom>
        </p:spPr>
      </p:pic>
      <p:sp>
        <p:nvSpPr>
          <p:cNvPr id="47" name="TextBox 10">
            <a:extLst>
              <a:ext uri="{FF2B5EF4-FFF2-40B4-BE49-F238E27FC236}">
                <a16:creationId xmlns:a16="http://schemas.microsoft.com/office/drawing/2014/main" id="{41C979A2-1B05-E482-2474-A866DCFCB407}"/>
              </a:ext>
            </a:extLst>
          </p:cNvPr>
          <p:cNvSpPr txBox="1"/>
          <p:nvPr/>
        </p:nvSpPr>
        <p:spPr>
          <a:xfrm>
            <a:off x="2057400" y="968773"/>
            <a:ext cx="141732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	Inferential Analysis </a:t>
            </a:r>
          </a:p>
        </p:txBody>
      </p:sp>
      <p:sp>
        <p:nvSpPr>
          <p:cNvPr id="48" name="TextBox 20">
            <a:extLst>
              <a:ext uri="{FF2B5EF4-FFF2-40B4-BE49-F238E27FC236}">
                <a16:creationId xmlns:a16="http://schemas.microsoft.com/office/drawing/2014/main" id="{8908B6C3-564C-5991-0DC6-192B6A5E5461}"/>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49" name="TextBox 5">
            <a:extLst>
              <a:ext uri="{FF2B5EF4-FFF2-40B4-BE49-F238E27FC236}">
                <a16:creationId xmlns:a16="http://schemas.microsoft.com/office/drawing/2014/main" id="{28490C31-E4F9-A080-3EA9-92FEEC53FA9D}"/>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51" name="TextBox 7">
            <a:extLst>
              <a:ext uri="{FF2B5EF4-FFF2-40B4-BE49-F238E27FC236}">
                <a16:creationId xmlns:a16="http://schemas.microsoft.com/office/drawing/2014/main" id="{30077299-AD0E-AFB0-95C5-C7409F07CF46}"/>
              </a:ext>
            </a:extLst>
          </p:cNvPr>
          <p:cNvSpPr txBox="1"/>
          <p:nvPr/>
        </p:nvSpPr>
        <p:spPr>
          <a:xfrm>
            <a:off x="0" y="4364420"/>
            <a:ext cx="7532608" cy="2866169"/>
          </a:xfrm>
          <a:prstGeom prst="rect">
            <a:avLst/>
          </a:prstGeom>
        </p:spPr>
        <p:txBody>
          <a:bodyPr wrap="square" lIns="0" tIns="0" rIns="0" bIns="0" rtlCol="0" anchor="t">
            <a:spAutoFit/>
          </a:bodyPr>
          <a:lstStyle/>
          <a:p>
            <a:pPr marL="517525" indent="-288925">
              <a:lnSpc>
                <a:spcPct val="150000"/>
              </a:lnSpc>
              <a:buFont typeface="Arial" panose="020B0604020202020204" pitchFamily="34" charset="0"/>
              <a:buChar char="•"/>
            </a:pPr>
            <a:r>
              <a:rPr lang="en-US" sz="3200" b="1" dirty="0">
                <a:latin typeface="Times New Roman" panose="02020603050405020304" pitchFamily="18" charset="0"/>
                <a:ea typeface="Quattrocento Bold"/>
                <a:cs typeface="Times New Roman" panose="02020603050405020304" pitchFamily="18" charset="0"/>
                <a:sym typeface="Quattrocento Bold"/>
              </a:rPr>
              <a:t>Peak Demand at Moderate Discounts</a:t>
            </a:r>
          </a:p>
          <a:p>
            <a:pPr marL="517525" indent="-288925">
              <a:lnSpc>
                <a:spcPct val="150000"/>
              </a:lnSpc>
              <a:buFont typeface="Arial" panose="020B0604020202020204" pitchFamily="34" charset="0"/>
              <a:buChar char="•"/>
            </a:pPr>
            <a:r>
              <a:rPr lang="en-US" sz="3200" b="1" dirty="0">
                <a:latin typeface="Times New Roman" panose="02020603050405020304" pitchFamily="18" charset="0"/>
                <a:ea typeface="Quattrocento Bold"/>
                <a:cs typeface="Times New Roman" panose="02020603050405020304" pitchFamily="18" charset="0"/>
                <a:sym typeface="Quattrocento Bold"/>
              </a:rPr>
              <a:t>Diminishing Returns on High Discounts</a:t>
            </a:r>
          </a:p>
          <a:p>
            <a:pPr marL="517525" indent="-288925">
              <a:lnSpc>
                <a:spcPct val="150000"/>
              </a:lnSpc>
              <a:buFont typeface="Arial" panose="020B0604020202020204" pitchFamily="34" charset="0"/>
              <a:buChar char="•"/>
            </a:pPr>
            <a:r>
              <a:rPr lang="en-US" sz="3200" b="1" dirty="0">
                <a:latin typeface="Times New Roman" panose="02020603050405020304" pitchFamily="18" charset="0"/>
                <a:ea typeface="Quattrocento Bold"/>
                <a:cs typeface="Times New Roman" panose="02020603050405020304" pitchFamily="18" charset="0"/>
                <a:sym typeface="Quattrocento Bold"/>
              </a:rPr>
              <a:t>Minimal Orders with Negative Discounts</a:t>
            </a:r>
          </a:p>
        </p:txBody>
      </p:sp>
    </p:spTree>
    <p:extLst>
      <p:ext uri="{BB962C8B-B14F-4D97-AF65-F5344CB8AC3E}">
        <p14:creationId xmlns:p14="http://schemas.microsoft.com/office/powerpoint/2010/main" val="689455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D1AB-F80B-B6DC-A96D-89376E5E677B}"/>
            </a:ext>
          </a:extLst>
        </p:cNvPr>
        <p:cNvGrpSpPr/>
        <p:nvPr/>
      </p:nvGrpSpPr>
      <p:grpSpPr>
        <a:xfrm>
          <a:off x="0" y="0"/>
          <a:ext cx="0" cy="0"/>
          <a:chOff x="0" y="0"/>
          <a:chExt cx="0" cy="0"/>
        </a:xfrm>
      </p:grpSpPr>
      <p:sp>
        <p:nvSpPr>
          <p:cNvPr id="47" name="TextBox 10">
            <a:extLst>
              <a:ext uri="{FF2B5EF4-FFF2-40B4-BE49-F238E27FC236}">
                <a16:creationId xmlns:a16="http://schemas.microsoft.com/office/drawing/2014/main" id="{A2F05AE0-538D-43CC-0110-3D0BA4BD57E9}"/>
              </a:ext>
            </a:extLst>
          </p:cNvPr>
          <p:cNvSpPr txBox="1"/>
          <p:nvPr/>
        </p:nvSpPr>
        <p:spPr>
          <a:xfrm>
            <a:off x="2057400" y="968773"/>
            <a:ext cx="141732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	Statistical Test</a:t>
            </a:r>
          </a:p>
        </p:txBody>
      </p:sp>
      <p:sp>
        <p:nvSpPr>
          <p:cNvPr id="48" name="TextBox 20">
            <a:extLst>
              <a:ext uri="{FF2B5EF4-FFF2-40B4-BE49-F238E27FC236}">
                <a16:creationId xmlns:a16="http://schemas.microsoft.com/office/drawing/2014/main" id="{D1DFA360-F3E8-785C-0023-A76CEAA0DFEF}"/>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49" name="TextBox 5">
            <a:extLst>
              <a:ext uri="{FF2B5EF4-FFF2-40B4-BE49-F238E27FC236}">
                <a16:creationId xmlns:a16="http://schemas.microsoft.com/office/drawing/2014/main" id="{9CFF447A-2853-A7EB-576C-FFD7BE003384}"/>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51" name="TextBox 7">
            <a:extLst>
              <a:ext uri="{FF2B5EF4-FFF2-40B4-BE49-F238E27FC236}">
                <a16:creationId xmlns:a16="http://schemas.microsoft.com/office/drawing/2014/main" id="{0D053CB3-F1AB-9056-3C5D-2FC604BF5634}"/>
              </a:ext>
            </a:extLst>
          </p:cNvPr>
          <p:cNvSpPr txBox="1"/>
          <p:nvPr/>
        </p:nvSpPr>
        <p:spPr>
          <a:xfrm>
            <a:off x="533400" y="1874502"/>
            <a:ext cx="17297400" cy="7740581"/>
          </a:xfrm>
          <a:prstGeom prst="rect">
            <a:avLst/>
          </a:prstGeom>
        </p:spPr>
        <p:txBody>
          <a:bodyPr wrap="square" lIns="0" tIns="0" rIns="0" bIns="0" rtlCol="0" anchor="t">
            <a:spAutoFit/>
          </a:bodyPr>
          <a:lstStyle/>
          <a:p>
            <a:pPr marL="228600">
              <a:spcBef>
                <a:spcPts val="600"/>
              </a:spcBef>
            </a:pPr>
            <a:r>
              <a:rPr lang="en-US" sz="3200" b="1" dirty="0">
                <a:latin typeface="Times New Roman" panose="02020603050405020304" pitchFamily="18" charset="0"/>
                <a:ea typeface="Quattrocento Bold"/>
                <a:cs typeface="Times New Roman" panose="02020603050405020304" pitchFamily="18" charset="0"/>
                <a:sym typeface="Quattrocento Bold"/>
              </a:rPr>
              <a:t>ANOVA:</a:t>
            </a:r>
          </a:p>
          <a:p>
            <a:pPr marL="974725" lvl="1" indent="-288925">
              <a:spcBef>
                <a:spcPts val="600"/>
              </a:spcBef>
              <a:buFont typeface="Arial" panose="020B0604020202020204" pitchFamily="34" charset="0"/>
              <a:buChar char="•"/>
            </a:pPr>
            <a:r>
              <a:rPr lang="en-US" sz="3200" b="1" dirty="0">
                <a:latin typeface="Times New Roman" panose="02020603050405020304" pitchFamily="18" charset="0"/>
                <a:ea typeface="Quattrocento Bold"/>
                <a:cs typeface="Times New Roman" panose="02020603050405020304" pitchFamily="18" charset="0"/>
                <a:sym typeface="Quattrocento Bold"/>
              </a:rPr>
              <a:t>Purpose: </a:t>
            </a:r>
            <a:r>
              <a:rPr lang="en-US" sz="3200" dirty="0">
                <a:latin typeface="Times New Roman" panose="02020603050405020304" pitchFamily="18" charset="0"/>
                <a:ea typeface="Quattrocento Bold"/>
                <a:cs typeface="Times New Roman" panose="02020603050405020304" pitchFamily="18" charset="0"/>
                <a:sym typeface="Quattrocento Bold"/>
              </a:rPr>
              <a:t>Analyze whether there are statistically significant differences in the number of orders across different discount categories.</a:t>
            </a:r>
          </a:p>
          <a:p>
            <a:pPr marL="974725" lvl="1" indent="-288925">
              <a:spcBef>
                <a:spcPts val="600"/>
              </a:spcBef>
              <a:buFont typeface="Arial" panose="020B0604020202020204" pitchFamily="34" charset="0"/>
              <a:buChar char="•"/>
            </a:pPr>
            <a:r>
              <a:rPr lang="en-US" sz="3200" b="1" dirty="0">
                <a:latin typeface="Times New Roman" panose="02020603050405020304" pitchFamily="18" charset="0"/>
                <a:ea typeface="Quattrocento Bold"/>
                <a:cs typeface="Times New Roman" panose="02020603050405020304" pitchFamily="18" charset="0"/>
                <a:sym typeface="Quattrocento Bold"/>
              </a:rPr>
              <a:t>Result:  </a:t>
            </a:r>
          </a:p>
          <a:p>
            <a:pPr marL="1600200" lvl="2" indent="-457200">
              <a:spcBef>
                <a:spcPts val="600"/>
              </a:spcBef>
              <a:buFont typeface="Courier New" panose="02070309020205020404" pitchFamily="49" charset="0"/>
              <a:buChar char="o"/>
            </a:pPr>
            <a:r>
              <a:rPr lang="en-US" sz="3200" b="1" dirty="0">
                <a:latin typeface="Times New Roman" panose="02020603050405020304" pitchFamily="18" charset="0"/>
                <a:ea typeface="Quattrocento Bold"/>
                <a:cs typeface="Times New Roman" panose="02020603050405020304" pitchFamily="18" charset="0"/>
                <a:sym typeface="Quattrocento Bold"/>
              </a:rPr>
              <a:t>F-value: </a:t>
            </a:r>
            <a:r>
              <a:rPr lang="en-US" sz="3200" dirty="0">
                <a:latin typeface="Times New Roman" panose="02020603050405020304" pitchFamily="18" charset="0"/>
                <a:ea typeface="Quattrocento Bold"/>
                <a:cs typeface="Times New Roman" panose="02020603050405020304" pitchFamily="18" charset="0"/>
                <a:sym typeface="Quattrocento Bold"/>
              </a:rPr>
              <a:t>2.431</a:t>
            </a:r>
          </a:p>
          <a:p>
            <a:pPr marL="1600200" lvl="2" indent="-457200">
              <a:spcBef>
                <a:spcPts val="600"/>
              </a:spcBef>
              <a:buFont typeface="Courier New" panose="02070309020205020404" pitchFamily="49" charset="0"/>
              <a:buChar char="o"/>
            </a:pPr>
            <a:r>
              <a:rPr lang="en-US" sz="3200" b="1" dirty="0">
                <a:latin typeface="Times New Roman" panose="02020603050405020304" pitchFamily="18" charset="0"/>
                <a:ea typeface="Quattrocento Bold"/>
                <a:cs typeface="Times New Roman" panose="02020603050405020304" pitchFamily="18" charset="0"/>
                <a:sym typeface="Quattrocento Bold"/>
              </a:rPr>
              <a:t>p-value: </a:t>
            </a:r>
            <a:r>
              <a:rPr lang="en-US" sz="3200" dirty="0">
                <a:latin typeface="Times New Roman" panose="02020603050405020304" pitchFamily="18" charset="0"/>
                <a:ea typeface="Quattrocento Bold"/>
                <a:cs typeface="Times New Roman" panose="02020603050405020304" pitchFamily="18" charset="0"/>
                <a:sym typeface="Quattrocento Bold"/>
              </a:rPr>
              <a:t>0.0987</a:t>
            </a:r>
          </a:p>
          <a:p>
            <a:pPr marL="808038" lvl="2" indent="-519113">
              <a:spcBef>
                <a:spcPts val="600"/>
              </a:spcBef>
            </a:pPr>
            <a:r>
              <a:rPr lang="en-US" sz="3200" b="1" dirty="0">
                <a:latin typeface="Times New Roman" panose="02020603050405020304" pitchFamily="18" charset="0"/>
                <a:ea typeface="Quattrocento Bold"/>
                <a:cs typeface="Times New Roman" panose="02020603050405020304" pitchFamily="18" charset="0"/>
                <a:sym typeface="Wingdings" panose="05000000000000000000" pitchFamily="2" charset="2"/>
              </a:rPr>
              <a:t></a:t>
            </a:r>
            <a:r>
              <a:rPr lang="en-US" sz="3200" b="1" dirty="0">
                <a:latin typeface="Times New Roman" panose="02020603050405020304" pitchFamily="18" charset="0"/>
                <a:ea typeface="Quattrocento Bold"/>
                <a:cs typeface="Times New Roman" panose="02020603050405020304" pitchFamily="18" charset="0"/>
                <a:sym typeface="Quattrocento Bold"/>
              </a:rPr>
              <a:t>Conclusion: </a:t>
            </a:r>
            <a:r>
              <a:rPr lang="en-US" sz="3200" dirty="0">
                <a:latin typeface="Times New Roman" panose="02020603050405020304" pitchFamily="18" charset="0"/>
                <a:ea typeface="Quattrocento Bold"/>
                <a:cs typeface="Times New Roman" panose="02020603050405020304" pitchFamily="18" charset="0"/>
                <a:sym typeface="Quattrocento Bold"/>
              </a:rPr>
              <a:t>The number of orders significantly differs across the discount categories</a:t>
            </a:r>
          </a:p>
          <a:p>
            <a:pPr marL="228600">
              <a:spcBef>
                <a:spcPts val="600"/>
              </a:spcBef>
            </a:pPr>
            <a:r>
              <a:rPr lang="en-US" sz="3200" b="1" dirty="0">
                <a:latin typeface="Times New Roman" panose="02020603050405020304" pitchFamily="18" charset="0"/>
                <a:ea typeface="Quattrocento Bold"/>
                <a:cs typeface="Times New Roman" panose="02020603050405020304" pitchFamily="18" charset="0"/>
                <a:sym typeface="Quattrocento Bold"/>
              </a:rPr>
              <a:t>Chi-square:</a:t>
            </a:r>
          </a:p>
          <a:p>
            <a:pPr marL="974725" lvl="1" indent="-288925">
              <a:spcBef>
                <a:spcPts val="600"/>
              </a:spcBef>
              <a:buFont typeface="Arial" panose="020B0604020202020204" pitchFamily="34" charset="0"/>
              <a:buChar char="•"/>
            </a:pPr>
            <a:r>
              <a:rPr lang="en-US" sz="3200" b="1" dirty="0">
                <a:latin typeface="Times New Roman" panose="02020603050405020304" pitchFamily="18" charset="0"/>
                <a:ea typeface="Quattrocento Bold"/>
                <a:cs typeface="Times New Roman" panose="02020603050405020304" pitchFamily="18" charset="0"/>
                <a:sym typeface="Quattrocento Bold"/>
              </a:rPr>
              <a:t>Purpose: </a:t>
            </a:r>
            <a:r>
              <a:rPr lang="en-US" sz="3200" dirty="0">
                <a:latin typeface="Times New Roman" panose="02020603050405020304" pitchFamily="18" charset="0"/>
                <a:ea typeface="Quattrocento Bold"/>
                <a:cs typeface="Times New Roman" panose="02020603050405020304" pitchFamily="18" charset="0"/>
                <a:sym typeface="Quattrocento Bold"/>
              </a:rPr>
              <a:t>Evaluate the relationship between the discount category and the order volume category.</a:t>
            </a:r>
          </a:p>
          <a:p>
            <a:pPr marL="974725" lvl="1" indent="-288925">
              <a:spcBef>
                <a:spcPts val="600"/>
              </a:spcBef>
              <a:buFont typeface="Arial" panose="020B0604020202020204" pitchFamily="34" charset="0"/>
              <a:buChar char="•"/>
            </a:pPr>
            <a:r>
              <a:rPr lang="en-US" sz="3200" b="1" dirty="0">
                <a:latin typeface="Times New Roman" panose="02020603050405020304" pitchFamily="18" charset="0"/>
                <a:ea typeface="Quattrocento Bold"/>
                <a:cs typeface="Times New Roman" panose="02020603050405020304" pitchFamily="18" charset="0"/>
                <a:sym typeface="Quattrocento Bold"/>
              </a:rPr>
              <a:t>Result: </a:t>
            </a:r>
          </a:p>
          <a:p>
            <a:pPr marL="1600200" lvl="2" indent="-457200">
              <a:spcBef>
                <a:spcPts val="600"/>
              </a:spcBef>
              <a:buFont typeface="Courier New" panose="02070309020205020404" pitchFamily="49" charset="0"/>
              <a:buChar char="o"/>
            </a:pPr>
            <a:r>
              <a:rPr lang="en-US" sz="3200" dirty="0">
                <a:latin typeface="Times New Roman" panose="02020603050405020304" pitchFamily="18" charset="0"/>
                <a:ea typeface="Quattrocento Bold"/>
                <a:cs typeface="Times New Roman" panose="02020603050405020304" pitchFamily="18" charset="0"/>
                <a:sym typeface="Quattrocento Bold"/>
              </a:rPr>
              <a:t>Chi-Square Statistic: 17.915</a:t>
            </a:r>
          </a:p>
          <a:p>
            <a:pPr marL="1600200" lvl="2" indent="-457200">
              <a:spcBef>
                <a:spcPts val="600"/>
              </a:spcBef>
              <a:buFont typeface="Courier New" panose="02070309020205020404" pitchFamily="49" charset="0"/>
              <a:buChar char="o"/>
            </a:pPr>
            <a:r>
              <a:rPr lang="en-US" sz="3200" dirty="0">
                <a:latin typeface="Times New Roman" panose="02020603050405020304" pitchFamily="18" charset="0"/>
                <a:ea typeface="Quattrocento Bold"/>
                <a:cs typeface="Times New Roman" panose="02020603050405020304" pitchFamily="18" charset="0"/>
                <a:sym typeface="Quattrocento Bold"/>
              </a:rPr>
              <a:t>p-value: 0.001282</a:t>
            </a:r>
          </a:p>
          <a:p>
            <a:pPr marL="974725" lvl="2" indent="-349250">
              <a:spcBef>
                <a:spcPts val="600"/>
              </a:spcBef>
              <a:buFont typeface="Arial" panose="020B0604020202020204" pitchFamily="34" charset="0"/>
              <a:buChar char="•"/>
            </a:pPr>
            <a:r>
              <a:rPr lang="en-US" sz="3200" b="1" dirty="0">
                <a:latin typeface="Times New Roman" panose="02020603050405020304" pitchFamily="18" charset="0"/>
                <a:ea typeface="Quattrocento Bold"/>
                <a:cs typeface="Times New Roman" panose="02020603050405020304" pitchFamily="18" charset="0"/>
                <a:sym typeface="Quattrocento Bold"/>
              </a:rPr>
              <a:t>Conclusion: </a:t>
            </a:r>
            <a:r>
              <a:rPr lang="en-US" sz="3200" dirty="0">
                <a:latin typeface="Times New Roman" panose="02020603050405020304" pitchFamily="18" charset="0"/>
                <a:ea typeface="Quattrocento Bold"/>
                <a:cs typeface="Times New Roman" panose="02020603050405020304" pitchFamily="18" charset="0"/>
                <a:sym typeface="Quattrocento Bold"/>
              </a:rPr>
              <a:t>The distribution of orders across low, medium, and high discount categories is not random and that discount levels influence order volume.</a:t>
            </a:r>
          </a:p>
        </p:txBody>
      </p:sp>
    </p:spTree>
    <p:extLst>
      <p:ext uri="{BB962C8B-B14F-4D97-AF65-F5344CB8AC3E}">
        <p14:creationId xmlns:p14="http://schemas.microsoft.com/office/powerpoint/2010/main" val="4005589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7F598-EB0F-6A76-79F0-FAEA8E6F8C1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04153944-0765-D24A-41E2-2B278B0E3578}"/>
              </a:ext>
            </a:extLst>
          </p:cNvPr>
          <p:cNvSpPr txBox="1"/>
          <p:nvPr/>
        </p:nvSpPr>
        <p:spPr>
          <a:xfrm>
            <a:off x="2895600" y="4648268"/>
            <a:ext cx="12496800" cy="990464"/>
          </a:xfrm>
          <a:prstGeom prst="rect">
            <a:avLst/>
          </a:prstGeom>
        </p:spPr>
        <p:txBody>
          <a:bodyPr wrap="square" lIns="0" tIns="0" rIns="0" bIns="0" rtlCol="0" anchor="t">
            <a:spAutoFit/>
          </a:bodyPr>
          <a:lstStyle/>
          <a:p>
            <a:pPr algn="ctr">
              <a:lnSpc>
                <a:spcPts val="7200"/>
              </a:lnSpc>
            </a:pPr>
            <a:r>
              <a:rPr lang="en-US" sz="8800" b="1" spc="288" dirty="0">
                <a:solidFill>
                  <a:srgbClr val="FC6233"/>
                </a:solidFill>
                <a:latin typeface="Times New Roman" panose="02020603050405020304" pitchFamily="18" charset="0"/>
                <a:ea typeface="Maragsa"/>
                <a:cs typeface="Times New Roman" panose="02020603050405020304" pitchFamily="18" charset="0"/>
                <a:sym typeface="Maragsa"/>
              </a:rPr>
              <a:t>ARIMAX Model</a:t>
            </a:r>
          </a:p>
        </p:txBody>
      </p:sp>
      <p:sp>
        <p:nvSpPr>
          <p:cNvPr id="14" name="TextBox 20">
            <a:extLst>
              <a:ext uri="{FF2B5EF4-FFF2-40B4-BE49-F238E27FC236}">
                <a16:creationId xmlns:a16="http://schemas.microsoft.com/office/drawing/2014/main" id="{DE32225E-AA8D-D100-26C6-B685C1FF0B8F}"/>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5" name="TextBox 5">
            <a:extLst>
              <a:ext uri="{FF2B5EF4-FFF2-40B4-BE49-F238E27FC236}">
                <a16:creationId xmlns:a16="http://schemas.microsoft.com/office/drawing/2014/main" id="{38687CB6-F53A-0B3D-8ED9-12AA161BF8DC}"/>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Tree>
    <p:extLst>
      <p:ext uri="{BB962C8B-B14F-4D97-AF65-F5344CB8AC3E}">
        <p14:creationId xmlns:p14="http://schemas.microsoft.com/office/powerpoint/2010/main" val="4186586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48D54-515E-F417-2D2A-55A923F02CB6}"/>
            </a:ext>
          </a:extLst>
        </p:cNvPr>
        <p:cNvGrpSpPr/>
        <p:nvPr/>
      </p:nvGrpSpPr>
      <p:grpSpPr>
        <a:xfrm>
          <a:off x="0" y="0"/>
          <a:ext cx="0" cy="0"/>
          <a:chOff x="0" y="0"/>
          <a:chExt cx="0" cy="0"/>
        </a:xfrm>
      </p:grpSpPr>
      <p:sp>
        <p:nvSpPr>
          <p:cNvPr id="47" name="TextBox 10">
            <a:extLst>
              <a:ext uri="{FF2B5EF4-FFF2-40B4-BE49-F238E27FC236}">
                <a16:creationId xmlns:a16="http://schemas.microsoft.com/office/drawing/2014/main" id="{00B8F97D-27A4-6B88-7B9C-F5C38B607149}"/>
              </a:ext>
            </a:extLst>
          </p:cNvPr>
          <p:cNvSpPr txBox="1"/>
          <p:nvPr/>
        </p:nvSpPr>
        <p:spPr>
          <a:xfrm>
            <a:off x="1143000" y="968773"/>
            <a:ext cx="160020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Least Ordered Meals</a:t>
            </a:r>
          </a:p>
        </p:txBody>
      </p:sp>
      <p:sp>
        <p:nvSpPr>
          <p:cNvPr id="48" name="TextBox 20">
            <a:extLst>
              <a:ext uri="{FF2B5EF4-FFF2-40B4-BE49-F238E27FC236}">
                <a16:creationId xmlns:a16="http://schemas.microsoft.com/office/drawing/2014/main" id="{812254AC-DCA2-02E0-E352-4AC342FEFBCC}"/>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49" name="TextBox 5">
            <a:extLst>
              <a:ext uri="{FF2B5EF4-FFF2-40B4-BE49-F238E27FC236}">
                <a16:creationId xmlns:a16="http://schemas.microsoft.com/office/drawing/2014/main" id="{5774F615-23CB-0680-E8B7-93E89284E251}"/>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3" name="TextBox 7">
            <a:extLst>
              <a:ext uri="{FF2B5EF4-FFF2-40B4-BE49-F238E27FC236}">
                <a16:creationId xmlns:a16="http://schemas.microsoft.com/office/drawing/2014/main" id="{91E1E8F9-A76B-63D8-F6F2-E5E9F04C1125}"/>
              </a:ext>
            </a:extLst>
          </p:cNvPr>
          <p:cNvSpPr txBox="1"/>
          <p:nvPr/>
        </p:nvSpPr>
        <p:spPr>
          <a:xfrm>
            <a:off x="7146477" y="1906087"/>
            <a:ext cx="3995045" cy="548355"/>
          </a:xfrm>
          <a:prstGeom prst="rect">
            <a:avLst/>
          </a:prstGeom>
        </p:spPr>
        <p:txBody>
          <a:bodyPr wrap="square" lIns="0" tIns="0" rIns="0" bIns="0" rtlCol="0" anchor="t">
            <a:spAutoFit/>
          </a:bodyPr>
          <a:lstStyle/>
          <a:p>
            <a:pPr algn="ctr">
              <a:lnSpc>
                <a:spcPts val="4480"/>
              </a:lnSpc>
            </a:pPr>
            <a:r>
              <a:rPr lang="en-US" sz="3200" b="1" dirty="0">
                <a:solidFill>
                  <a:srgbClr val="FC6233"/>
                </a:solidFill>
                <a:latin typeface="Times New Roman" panose="02020603050405020304" pitchFamily="18" charset="0"/>
                <a:ea typeface="Quattrocento Bold"/>
                <a:cs typeface="Times New Roman" panose="02020603050405020304" pitchFamily="18" charset="0"/>
                <a:sym typeface="Quattrocento Bold"/>
              </a:rPr>
              <a:t>Model Selection</a:t>
            </a:r>
          </a:p>
        </p:txBody>
      </p:sp>
      <p:pic>
        <p:nvPicPr>
          <p:cNvPr id="2" name="Picture 1" descr="A comparison of a graph&#10;&#10;Description automatically generated with medium confidence">
            <a:extLst>
              <a:ext uri="{FF2B5EF4-FFF2-40B4-BE49-F238E27FC236}">
                <a16:creationId xmlns:a16="http://schemas.microsoft.com/office/drawing/2014/main" id="{08E93898-A342-A214-E0EA-7E7A758AD4B7}"/>
              </a:ext>
            </a:extLst>
          </p:cNvPr>
          <p:cNvPicPr>
            <a:picLocks noChangeAspect="1"/>
          </p:cNvPicPr>
          <p:nvPr/>
        </p:nvPicPr>
        <p:blipFill>
          <a:blip r:embed="rId2"/>
          <a:stretch>
            <a:fillRect/>
          </a:stretch>
        </p:blipFill>
        <p:spPr>
          <a:xfrm>
            <a:off x="2286000" y="2534727"/>
            <a:ext cx="13298892" cy="7012070"/>
          </a:xfrm>
          <a:prstGeom prst="rect">
            <a:avLst/>
          </a:prstGeom>
        </p:spPr>
      </p:pic>
    </p:spTree>
    <p:extLst>
      <p:ext uri="{BB962C8B-B14F-4D97-AF65-F5344CB8AC3E}">
        <p14:creationId xmlns:p14="http://schemas.microsoft.com/office/powerpoint/2010/main" val="2062528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D78CC-8BC7-16D9-03E4-B99D2875A8B5}"/>
            </a:ext>
          </a:extLst>
        </p:cNvPr>
        <p:cNvGrpSpPr/>
        <p:nvPr/>
      </p:nvGrpSpPr>
      <p:grpSpPr>
        <a:xfrm>
          <a:off x="0" y="0"/>
          <a:ext cx="0" cy="0"/>
          <a:chOff x="0" y="0"/>
          <a:chExt cx="0" cy="0"/>
        </a:xfrm>
      </p:grpSpPr>
      <p:sp>
        <p:nvSpPr>
          <p:cNvPr id="47" name="TextBox 10">
            <a:extLst>
              <a:ext uri="{FF2B5EF4-FFF2-40B4-BE49-F238E27FC236}">
                <a16:creationId xmlns:a16="http://schemas.microsoft.com/office/drawing/2014/main" id="{226CF658-1C3B-491C-A009-CADC908C2982}"/>
              </a:ext>
            </a:extLst>
          </p:cNvPr>
          <p:cNvSpPr txBox="1"/>
          <p:nvPr/>
        </p:nvSpPr>
        <p:spPr>
          <a:xfrm>
            <a:off x="1066800" y="968773"/>
            <a:ext cx="161544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Least Ordered Meals</a:t>
            </a:r>
          </a:p>
        </p:txBody>
      </p:sp>
      <p:sp>
        <p:nvSpPr>
          <p:cNvPr id="48" name="TextBox 20">
            <a:extLst>
              <a:ext uri="{FF2B5EF4-FFF2-40B4-BE49-F238E27FC236}">
                <a16:creationId xmlns:a16="http://schemas.microsoft.com/office/drawing/2014/main" id="{FA34801A-6D36-0B9F-CDC8-4C7DA37BCFE8}"/>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49" name="TextBox 5">
            <a:extLst>
              <a:ext uri="{FF2B5EF4-FFF2-40B4-BE49-F238E27FC236}">
                <a16:creationId xmlns:a16="http://schemas.microsoft.com/office/drawing/2014/main" id="{9940FC59-5C6F-9AB5-A549-6B395121F06E}"/>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3" name="TextBox 7">
            <a:extLst>
              <a:ext uri="{FF2B5EF4-FFF2-40B4-BE49-F238E27FC236}">
                <a16:creationId xmlns:a16="http://schemas.microsoft.com/office/drawing/2014/main" id="{C228EC34-4F47-835F-9668-6E93FDDF4B0F}"/>
              </a:ext>
            </a:extLst>
          </p:cNvPr>
          <p:cNvSpPr txBox="1"/>
          <p:nvPr/>
        </p:nvSpPr>
        <p:spPr>
          <a:xfrm>
            <a:off x="7146477" y="2044938"/>
            <a:ext cx="3995045" cy="548355"/>
          </a:xfrm>
          <a:prstGeom prst="rect">
            <a:avLst/>
          </a:prstGeom>
        </p:spPr>
        <p:txBody>
          <a:bodyPr wrap="square" lIns="0" tIns="0" rIns="0" bIns="0" rtlCol="0" anchor="t">
            <a:spAutoFit/>
          </a:bodyPr>
          <a:lstStyle/>
          <a:p>
            <a:pPr algn="ctr">
              <a:lnSpc>
                <a:spcPts val="4480"/>
              </a:lnSpc>
            </a:pPr>
            <a:r>
              <a:rPr lang="en-US" sz="3200" b="1" dirty="0">
                <a:solidFill>
                  <a:srgbClr val="FC6233"/>
                </a:solidFill>
                <a:latin typeface="Times New Roman" panose="02020603050405020304" pitchFamily="18" charset="0"/>
                <a:ea typeface="Quattrocento Bold"/>
                <a:cs typeface="Times New Roman" panose="02020603050405020304" pitchFamily="18" charset="0"/>
                <a:sym typeface="Quattrocento Bold"/>
              </a:rPr>
              <a:t>Least Ordered Meals</a:t>
            </a:r>
          </a:p>
        </p:txBody>
      </p:sp>
      <p:pic>
        <p:nvPicPr>
          <p:cNvPr id="4" name="Picture 3" descr="A graph with blue lines and red lines&#10;&#10;Description automatically generated">
            <a:extLst>
              <a:ext uri="{FF2B5EF4-FFF2-40B4-BE49-F238E27FC236}">
                <a16:creationId xmlns:a16="http://schemas.microsoft.com/office/drawing/2014/main" id="{45155B8B-E946-1F7A-8AA0-F3130478821C}"/>
              </a:ext>
            </a:extLst>
          </p:cNvPr>
          <p:cNvPicPr>
            <a:picLocks noChangeAspect="1"/>
          </p:cNvPicPr>
          <p:nvPr/>
        </p:nvPicPr>
        <p:blipFill>
          <a:blip r:embed="rId2"/>
          <a:stretch>
            <a:fillRect/>
          </a:stretch>
        </p:blipFill>
        <p:spPr>
          <a:xfrm>
            <a:off x="6629400" y="2733240"/>
            <a:ext cx="11430000" cy="6497714"/>
          </a:xfrm>
          <a:prstGeom prst="rect">
            <a:avLst/>
          </a:prstGeom>
        </p:spPr>
      </p:pic>
      <p:sp>
        <p:nvSpPr>
          <p:cNvPr id="2" name="TextBox 7">
            <a:extLst>
              <a:ext uri="{FF2B5EF4-FFF2-40B4-BE49-F238E27FC236}">
                <a16:creationId xmlns:a16="http://schemas.microsoft.com/office/drawing/2014/main" id="{77440DC2-5CC8-C80B-2F6A-31FBFD7D0E88}"/>
              </a:ext>
            </a:extLst>
          </p:cNvPr>
          <p:cNvSpPr txBox="1"/>
          <p:nvPr/>
        </p:nvSpPr>
        <p:spPr>
          <a:xfrm>
            <a:off x="-15240" y="4700754"/>
            <a:ext cx="6644640" cy="2631490"/>
          </a:xfrm>
          <a:prstGeom prst="rect">
            <a:avLst/>
          </a:prstGeom>
        </p:spPr>
        <p:txBody>
          <a:bodyPr wrap="square" lIns="0" tIns="0" rIns="0" bIns="0" rtlCol="0" anchor="t">
            <a:spAutoFit/>
          </a:bodyPr>
          <a:lstStyle/>
          <a:p>
            <a:pPr marL="457200" indent="-228600">
              <a:spcBef>
                <a:spcPts val="600"/>
              </a:spcBef>
            </a:pPr>
            <a:r>
              <a:rPr lang="es-ES" sz="2600" b="1" dirty="0">
                <a:latin typeface="Times New Roman" panose="02020603050405020304" pitchFamily="18" charset="0"/>
                <a:ea typeface="Quattrocento Bold"/>
                <a:cs typeface="Times New Roman" panose="02020603050405020304" pitchFamily="18" charset="0"/>
                <a:sym typeface="Quattrocento Bold"/>
              </a:rPr>
              <a:t>•	Mean Absolute Error (MAE): </a:t>
            </a:r>
            <a:r>
              <a:rPr lang="es-ES" sz="2600" dirty="0">
                <a:latin typeface="Times New Roman" panose="02020603050405020304" pitchFamily="18" charset="0"/>
                <a:ea typeface="Quattrocento Bold"/>
                <a:cs typeface="Times New Roman" panose="02020603050405020304" pitchFamily="18" charset="0"/>
                <a:sym typeface="Quattrocento Bold"/>
              </a:rPr>
              <a:t>1577.578</a:t>
            </a:r>
          </a:p>
          <a:p>
            <a:pPr marL="457200" indent="-228600">
              <a:spcBef>
                <a:spcPts val="600"/>
              </a:spcBef>
            </a:pPr>
            <a:r>
              <a:rPr lang="en-US" sz="2600" dirty="0">
                <a:latin typeface="Times New Roman" panose="02020603050405020304" pitchFamily="18" charset="0"/>
                <a:ea typeface="Quattrocento Bold"/>
                <a:cs typeface="Times New Roman" panose="02020603050405020304" pitchFamily="18" charset="0"/>
                <a:sym typeface="Quattrocento Bold"/>
              </a:rPr>
              <a:t>•	</a:t>
            </a:r>
            <a:r>
              <a:rPr lang="en-US" sz="2600" b="1" dirty="0">
                <a:latin typeface="Times New Roman" panose="02020603050405020304" pitchFamily="18" charset="0"/>
                <a:ea typeface="Quattrocento Bold"/>
                <a:cs typeface="Times New Roman" panose="02020603050405020304" pitchFamily="18" charset="0"/>
                <a:sym typeface="Quattrocento Bold"/>
              </a:rPr>
              <a:t>Mean Squared Error (MSE): </a:t>
            </a:r>
            <a:r>
              <a:rPr lang="en-US" sz="2600" dirty="0">
                <a:latin typeface="Times New Roman" panose="02020603050405020304" pitchFamily="18" charset="0"/>
                <a:ea typeface="Quattrocento Bold"/>
                <a:cs typeface="Times New Roman" panose="02020603050405020304" pitchFamily="18" charset="0"/>
                <a:sym typeface="Quattrocento Bold"/>
              </a:rPr>
              <a:t>5,163,489</a:t>
            </a:r>
          </a:p>
          <a:p>
            <a:pPr marL="457200" indent="-228600">
              <a:spcBef>
                <a:spcPts val="600"/>
              </a:spcBef>
            </a:pPr>
            <a:r>
              <a:rPr lang="en-US" sz="2600" dirty="0">
                <a:latin typeface="Times New Roman" panose="02020603050405020304" pitchFamily="18" charset="0"/>
                <a:ea typeface="Quattrocento Bold"/>
                <a:cs typeface="Times New Roman" panose="02020603050405020304" pitchFamily="18" charset="0"/>
                <a:sym typeface="Quattrocento Bold"/>
              </a:rPr>
              <a:t>•	</a:t>
            </a:r>
            <a:r>
              <a:rPr lang="en-US" sz="2600" b="1" dirty="0">
                <a:latin typeface="Times New Roman" panose="02020603050405020304" pitchFamily="18" charset="0"/>
                <a:ea typeface="Quattrocento Bold"/>
                <a:cs typeface="Times New Roman" panose="02020603050405020304" pitchFamily="18" charset="0"/>
                <a:sym typeface="Quattrocento Bold"/>
              </a:rPr>
              <a:t>Root Mean Squared Error (RMSE): </a:t>
            </a:r>
            <a:r>
              <a:rPr lang="en-US" sz="2600" dirty="0">
                <a:latin typeface="Times New Roman" panose="02020603050405020304" pitchFamily="18" charset="0"/>
                <a:ea typeface="Quattrocento Bold"/>
                <a:cs typeface="Times New Roman" panose="02020603050405020304" pitchFamily="18" charset="0"/>
                <a:sym typeface="Quattrocento Bold"/>
              </a:rPr>
              <a:t>2272.331</a:t>
            </a:r>
          </a:p>
          <a:p>
            <a:pPr marL="457200" indent="-228600">
              <a:spcBef>
                <a:spcPts val="600"/>
              </a:spcBef>
            </a:pPr>
            <a:r>
              <a:rPr lang="en-US" sz="2600" dirty="0">
                <a:latin typeface="Times New Roman" panose="02020603050405020304" pitchFamily="18" charset="0"/>
                <a:ea typeface="Quattrocento Bold"/>
                <a:cs typeface="Times New Roman" panose="02020603050405020304" pitchFamily="18" charset="0"/>
                <a:sym typeface="Quattrocento Bold"/>
              </a:rPr>
              <a:t>•	</a:t>
            </a:r>
            <a:r>
              <a:rPr lang="en-US" sz="2600" b="1" dirty="0">
                <a:latin typeface="Times New Roman" panose="02020603050405020304" pitchFamily="18" charset="0"/>
                <a:ea typeface="Quattrocento Bold"/>
                <a:cs typeface="Times New Roman" panose="02020603050405020304" pitchFamily="18" charset="0"/>
                <a:sym typeface="Quattrocento Bold"/>
              </a:rPr>
              <a:t>Mean Absolute Percentage Error (MAPE): </a:t>
            </a:r>
            <a:r>
              <a:rPr lang="en-US" sz="2600" dirty="0">
                <a:latin typeface="Times New Roman" panose="02020603050405020304" pitchFamily="18" charset="0"/>
                <a:ea typeface="Quattrocento Bold"/>
                <a:cs typeface="Times New Roman" panose="02020603050405020304" pitchFamily="18" charset="0"/>
                <a:sym typeface="Quattrocento Bold"/>
              </a:rPr>
              <a:t>0.3090379%</a:t>
            </a:r>
          </a:p>
        </p:txBody>
      </p:sp>
    </p:spTree>
    <p:extLst>
      <p:ext uri="{BB962C8B-B14F-4D97-AF65-F5344CB8AC3E}">
        <p14:creationId xmlns:p14="http://schemas.microsoft.com/office/powerpoint/2010/main" val="2156321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AF836-4D57-82D4-B7EC-3DB9399A6363}"/>
            </a:ext>
          </a:extLst>
        </p:cNvPr>
        <p:cNvGrpSpPr/>
        <p:nvPr/>
      </p:nvGrpSpPr>
      <p:grpSpPr>
        <a:xfrm>
          <a:off x="0" y="0"/>
          <a:ext cx="0" cy="0"/>
          <a:chOff x="0" y="0"/>
          <a:chExt cx="0" cy="0"/>
        </a:xfrm>
      </p:grpSpPr>
      <p:sp>
        <p:nvSpPr>
          <p:cNvPr id="47" name="TextBox 10">
            <a:extLst>
              <a:ext uri="{FF2B5EF4-FFF2-40B4-BE49-F238E27FC236}">
                <a16:creationId xmlns:a16="http://schemas.microsoft.com/office/drawing/2014/main" id="{B96EBC85-17D4-2A7D-A5A7-EFEED587A3B7}"/>
              </a:ext>
            </a:extLst>
          </p:cNvPr>
          <p:cNvSpPr txBox="1"/>
          <p:nvPr/>
        </p:nvSpPr>
        <p:spPr>
          <a:xfrm>
            <a:off x="1295400" y="968773"/>
            <a:ext cx="156972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Most Ordered Meals</a:t>
            </a:r>
          </a:p>
        </p:txBody>
      </p:sp>
      <p:sp>
        <p:nvSpPr>
          <p:cNvPr id="48" name="TextBox 20">
            <a:extLst>
              <a:ext uri="{FF2B5EF4-FFF2-40B4-BE49-F238E27FC236}">
                <a16:creationId xmlns:a16="http://schemas.microsoft.com/office/drawing/2014/main" id="{3534F7BD-7876-0B23-E27E-C43013F8A2FC}"/>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49" name="TextBox 5">
            <a:extLst>
              <a:ext uri="{FF2B5EF4-FFF2-40B4-BE49-F238E27FC236}">
                <a16:creationId xmlns:a16="http://schemas.microsoft.com/office/drawing/2014/main" id="{FEDCB2B5-DD3D-15E0-FAA9-9161C96C20F8}"/>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pic>
        <p:nvPicPr>
          <p:cNvPr id="2" name="Picture 1">
            <a:extLst>
              <a:ext uri="{FF2B5EF4-FFF2-40B4-BE49-F238E27FC236}">
                <a16:creationId xmlns:a16="http://schemas.microsoft.com/office/drawing/2014/main" id="{9161DC1C-C7C2-4484-A4C6-1843ED3774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800" y="2631414"/>
            <a:ext cx="16916400" cy="6524173"/>
          </a:xfrm>
          <a:prstGeom prst="rect">
            <a:avLst/>
          </a:prstGeom>
        </p:spPr>
      </p:pic>
      <p:sp>
        <p:nvSpPr>
          <p:cNvPr id="4" name="TextBox 7">
            <a:extLst>
              <a:ext uri="{FF2B5EF4-FFF2-40B4-BE49-F238E27FC236}">
                <a16:creationId xmlns:a16="http://schemas.microsoft.com/office/drawing/2014/main" id="{F82F5724-C43B-ED1B-8AA6-B5FCE19224A1}"/>
              </a:ext>
            </a:extLst>
          </p:cNvPr>
          <p:cNvSpPr txBox="1"/>
          <p:nvPr/>
        </p:nvSpPr>
        <p:spPr>
          <a:xfrm>
            <a:off x="7146477" y="1906087"/>
            <a:ext cx="3995045" cy="548355"/>
          </a:xfrm>
          <a:prstGeom prst="rect">
            <a:avLst/>
          </a:prstGeom>
        </p:spPr>
        <p:txBody>
          <a:bodyPr wrap="square" lIns="0" tIns="0" rIns="0" bIns="0" rtlCol="0" anchor="t">
            <a:spAutoFit/>
          </a:bodyPr>
          <a:lstStyle/>
          <a:p>
            <a:pPr algn="ctr">
              <a:lnSpc>
                <a:spcPts val="4480"/>
              </a:lnSpc>
            </a:pPr>
            <a:r>
              <a:rPr lang="en-US" sz="3200" b="1" dirty="0">
                <a:solidFill>
                  <a:srgbClr val="FC6233"/>
                </a:solidFill>
                <a:latin typeface="Times New Roman" panose="02020603050405020304" pitchFamily="18" charset="0"/>
                <a:ea typeface="Quattrocento Bold"/>
                <a:cs typeface="Times New Roman" panose="02020603050405020304" pitchFamily="18" charset="0"/>
                <a:sym typeface="Quattrocento Bold"/>
              </a:rPr>
              <a:t>Model Selection</a:t>
            </a:r>
          </a:p>
        </p:txBody>
      </p:sp>
    </p:spTree>
    <p:extLst>
      <p:ext uri="{BB962C8B-B14F-4D97-AF65-F5344CB8AC3E}">
        <p14:creationId xmlns:p14="http://schemas.microsoft.com/office/powerpoint/2010/main" val="223440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A86E0-E2EE-6517-03D3-EAA7FA87236C}"/>
            </a:ext>
          </a:extLst>
        </p:cNvPr>
        <p:cNvGrpSpPr/>
        <p:nvPr/>
      </p:nvGrpSpPr>
      <p:grpSpPr>
        <a:xfrm>
          <a:off x="0" y="0"/>
          <a:ext cx="0" cy="0"/>
          <a:chOff x="0" y="0"/>
          <a:chExt cx="0" cy="0"/>
        </a:xfrm>
      </p:grpSpPr>
      <p:sp>
        <p:nvSpPr>
          <p:cNvPr id="47" name="TextBox 10">
            <a:extLst>
              <a:ext uri="{FF2B5EF4-FFF2-40B4-BE49-F238E27FC236}">
                <a16:creationId xmlns:a16="http://schemas.microsoft.com/office/drawing/2014/main" id="{B81A2432-5AFF-CC75-2E03-10E1B84068C9}"/>
              </a:ext>
            </a:extLst>
          </p:cNvPr>
          <p:cNvSpPr txBox="1"/>
          <p:nvPr/>
        </p:nvSpPr>
        <p:spPr>
          <a:xfrm>
            <a:off x="2057400" y="968773"/>
            <a:ext cx="141732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Most Ordered Meals</a:t>
            </a:r>
          </a:p>
        </p:txBody>
      </p:sp>
      <p:sp>
        <p:nvSpPr>
          <p:cNvPr id="48" name="TextBox 20">
            <a:extLst>
              <a:ext uri="{FF2B5EF4-FFF2-40B4-BE49-F238E27FC236}">
                <a16:creationId xmlns:a16="http://schemas.microsoft.com/office/drawing/2014/main" id="{08B0DD82-4C66-B20F-90D6-61001EEC19C0}"/>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49" name="TextBox 5">
            <a:extLst>
              <a:ext uri="{FF2B5EF4-FFF2-40B4-BE49-F238E27FC236}">
                <a16:creationId xmlns:a16="http://schemas.microsoft.com/office/drawing/2014/main" id="{F732CB9B-60B4-2BA3-DD11-2CB7FBDBD6E6}"/>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3" name="TextBox 7">
            <a:extLst>
              <a:ext uri="{FF2B5EF4-FFF2-40B4-BE49-F238E27FC236}">
                <a16:creationId xmlns:a16="http://schemas.microsoft.com/office/drawing/2014/main" id="{9417B551-4B73-AD8B-5BFE-FFC90647002D}"/>
              </a:ext>
            </a:extLst>
          </p:cNvPr>
          <p:cNvSpPr txBox="1"/>
          <p:nvPr/>
        </p:nvSpPr>
        <p:spPr>
          <a:xfrm>
            <a:off x="7146477" y="2044938"/>
            <a:ext cx="3995045" cy="548355"/>
          </a:xfrm>
          <a:prstGeom prst="rect">
            <a:avLst/>
          </a:prstGeom>
        </p:spPr>
        <p:txBody>
          <a:bodyPr wrap="square" lIns="0" tIns="0" rIns="0" bIns="0" rtlCol="0" anchor="t">
            <a:spAutoFit/>
          </a:bodyPr>
          <a:lstStyle/>
          <a:p>
            <a:pPr algn="ctr">
              <a:lnSpc>
                <a:spcPts val="4480"/>
              </a:lnSpc>
            </a:pPr>
            <a:r>
              <a:rPr lang="en-US" sz="3200" b="1" dirty="0">
                <a:solidFill>
                  <a:srgbClr val="FC6233"/>
                </a:solidFill>
                <a:latin typeface="Times New Roman" panose="02020603050405020304" pitchFamily="18" charset="0"/>
                <a:ea typeface="Quattrocento Bold"/>
                <a:cs typeface="Times New Roman" panose="02020603050405020304" pitchFamily="18" charset="0"/>
                <a:sym typeface="Quattrocento Bold"/>
              </a:rPr>
              <a:t>Result</a:t>
            </a:r>
          </a:p>
        </p:txBody>
      </p:sp>
      <p:pic>
        <p:nvPicPr>
          <p:cNvPr id="4" name="Picture 3">
            <a:extLst>
              <a:ext uri="{FF2B5EF4-FFF2-40B4-BE49-F238E27FC236}">
                <a16:creationId xmlns:a16="http://schemas.microsoft.com/office/drawing/2014/main" id="{BC8065E2-0C2F-57A7-C491-9D26255E2E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6398" y="2733240"/>
            <a:ext cx="14935202" cy="6497714"/>
          </a:xfrm>
          <a:prstGeom prst="rect">
            <a:avLst/>
          </a:prstGeom>
        </p:spPr>
      </p:pic>
    </p:spTree>
    <p:extLst>
      <p:ext uri="{BB962C8B-B14F-4D97-AF65-F5344CB8AC3E}">
        <p14:creationId xmlns:p14="http://schemas.microsoft.com/office/powerpoint/2010/main" val="348325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0CB6E-620B-512D-B9B3-E8A4CCFCC3CC}"/>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90E3083-2B6A-2B82-395B-BE8C07CAEC78}"/>
              </a:ext>
            </a:extLst>
          </p:cNvPr>
          <p:cNvSpPr txBox="1"/>
          <p:nvPr/>
        </p:nvSpPr>
        <p:spPr>
          <a:xfrm>
            <a:off x="2895600" y="4648268"/>
            <a:ext cx="12496800" cy="990464"/>
          </a:xfrm>
          <a:prstGeom prst="rect">
            <a:avLst/>
          </a:prstGeom>
        </p:spPr>
        <p:txBody>
          <a:bodyPr wrap="square" lIns="0" tIns="0" rIns="0" bIns="0" rtlCol="0" anchor="t">
            <a:spAutoFit/>
          </a:bodyPr>
          <a:lstStyle/>
          <a:p>
            <a:pPr algn="ctr">
              <a:lnSpc>
                <a:spcPts val="7200"/>
              </a:lnSpc>
            </a:pPr>
            <a:r>
              <a:rPr lang="en-US" sz="8800" b="1" spc="288" dirty="0">
                <a:solidFill>
                  <a:srgbClr val="FC6233"/>
                </a:solidFill>
                <a:latin typeface="Times New Roman" panose="02020603050405020304" pitchFamily="18" charset="0"/>
                <a:ea typeface="Maragsa"/>
                <a:cs typeface="Times New Roman" panose="02020603050405020304" pitchFamily="18" charset="0"/>
                <a:sym typeface="Maragsa"/>
              </a:rPr>
              <a:t>Linear Regression</a:t>
            </a:r>
          </a:p>
        </p:txBody>
      </p:sp>
      <p:sp>
        <p:nvSpPr>
          <p:cNvPr id="14" name="TextBox 20">
            <a:extLst>
              <a:ext uri="{FF2B5EF4-FFF2-40B4-BE49-F238E27FC236}">
                <a16:creationId xmlns:a16="http://schemas.microsoft.com/office/drawing/2014/main" id="{0AC7728F-8C80-306F-EA02-3E98FA1CE358}"/>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5" name="TextBox 5">
            <a:extLst>
              <a:ext uri="{FF2B5EF4-FFF2-40B4-BE49-F238E27FC236}">
                <a16:creationId xmlns:a16="http://schemas.microsoft.com/office/drawing/2014/main" id="{FE2617F8-E0BC-F232-E47E-C30F24D27C4F}"/>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Tree>
    <p:extLst>
      <p:ext uri="{BB962C8B-B14F-4D97-AF65-F5344CB8AC3E}">
        <p14:creationId xmlns:p14="http://schemas.microsoft.com/office/powerpoint/2010/main" val="6147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E4B11-948A-6D06-DB4F-92E7840BC63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8D6D1F3-A9BF-3EB5-69E4-3FBFE3E47841}"/>
              </a:ext>
            </a:extLst>
          </p:cNvPr>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dirty="0">
                <a:solidFill>
                  <a:srgbClr val="FC6233"/>
                </a:solidFill>
                <a:latin typeface="Times New Roman" panose="02020603050405020304" pitchFamily="18" charset="0"/>
                <a:ea typeface="Maragsa"/>
                <a:cs typeface="Times New Roman" panose="02020603050405020304" pitchFamily="18" charset="0"/>
                <a:sym typeface="Maragsa"/>
              </a:rPr>
              <a:t>INTRODUCTION</a:t>
            </a:r>
          </a:p>
        </p:txBody>
      </p:sp>
      <p:sp>
        <p:nvSpPr>
          <p:cNvPr id="3" name="TextBox 3">
            <a:extLst>
              <a:ext uri="{FF2B5EF4-FFF2-40B4-BE49-F238E27FC236}">
                <a16:creationId xmlns:a16="http://schemas.microsoft.com/office/drawing/2014/main" id="{E3EA4554-C479-7D07-CC76-AC18BB63E866}"/>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4" name="Freeform 4">
            <a:extLst>
              <a:ext uri="{FF2B5EF4-FFF2-40B4-BE49-F238E27FC236}">
                <a16:creationId xmlns:a16="http://schemas.microsoft.com/office/drawing/2014/main" id="{C7F45EBD-910F-DCCA-57EA-D5101060DDA6}"/>
              </a:ext>
            </a:extLst>
          </p:cNvPr>
          <p:cNvSpPr/>
          <p:nvPr/>
        </p:nvSpPr>
        <p:spPr>
          <a:xfrm>
            <a:off x="10112330" y="1528209"/>
            <a:ext cx="7810627" cy="6788145"/>
          </a:xfrm>
          <a:custGeom>
            <a:avLst/>
            <a:gdLst/>
            <a:ahLst/>
            <a:cxnLst/>
            <a:rect l="l" t="t" r="r" b="b"/>
            <a:pathLst>
              <a:path w="7810627" h="6788145">
                <a:moveTo>
                  <a:pt x="0" y="0"/>
                </a:moveTo>
                <a:lnTo>
                  <a:pt x="7810627" y="0"/>
                </a:lnTo>
                <a:lnTo>
                  <a:pt x="7810627" y="6788145"/>
                </a:lnTo>
                <a:lnTo>
                  <a:pt x="0" y="6788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5" name="TextBox 5">
            <a:extLst>
              <a:ext uri="{FF2B5EF4-FFF2-40B4-BE49-F238E27FC236}">
                <a16:creationId xmlns:a16="http://schemas.microsoft.com/office/drawing/2014/main" id="{6FEEF467-19FF-306D-8ED9-28230782BCCA}"/>
              </a:ext>
            </a:extLst>
          </p:cNvPr>
          <p:cNvSpPr txBox="1"/>
          <p:nvPr/>
        </p:nvSpPr>
        <p:spPr>
          <a:xfrm>
            <a:off x="1028700" y="2365309"/>
            <a:ext cx="7752260" cy="923330"/>
          </a:xfrm>
          <a:prstGeom prst="rect">
            <a:avLst/>
          </a:prstGeom>
        </p:spPr>
        <p:txBody>
          <a:bodyPr lIns="0" tIns="0" rIns="0" bIns="0" rtlCol="0" anchor="t">
            <a:spAutoFit/>
          </a:bodyPr>
          <a:lstStyle/>
          <a:p>
            <a:pPr algn="l">
              <a:lnSpc>
                <a:spcPts val="7200"/>
              </a:lnSpc>
            </a:pPr>
            <a:r>
              <a:rPr lang="en-US" sz="7200" spc="288">
                <a:solidFill>
                  <a:srgbClr val="5B19EC"/>
                </a:solidFill>
                <a:latin typeface="Times New Roman" panose="02020603050405020304" pitchFamily="18" charset="0"/>
                <a:ea typeface="Maragsa"/>
                <a:cs typeface="Times New Roman" panose="02020603050405020304" pitchFamily="18" charset="0"/>
                <a:sym typeface="Maragsa"/>
              </a:rPr>
              <a:t>INTRODUCTION</a:t>
            </a:r>
          </a:p>
        </p:txBody>
      </p:sp>
      <p:sp>
        <p:nvSpPr>
          <p:cNvPr id="6" name="TextBox 6">
            <a:extLst>
              <a:ext uri="{FF2B5EF4-FFF2-40B4-BE49-F238E27FC236}">
                <a16:creationId xmlns:a16="http://schemas.microsoft.com/office/drawing/2014/main" id="{2CB1852C-C439-98E6-C3AE-270FC6667941}"/>
              </a:ext>
            </a:extLst>
          </p:cNvPr>
          <p:cNvSpPr txBox="1"/>
          <p:nvPr/>
        </p:nvSpPr>
        <p:spPr>
          <a:xfrm>
            <a:off x="1062741" y="5065501"/>
            <a:ext cx="3757286" cy="2604135"/>
          </a:xfrm>
          <a:prstGeom prst="rect">
            <a:avLst/>
          </a:prstGeom>
        </p:spPr>
        <p:txBody>
          <a:bodyPr lIns="0" tIns="0" rIns="0" bIns="0" rtlCol="0" anchor="t">
            <a:spAutoFit/>
          </a:bodyPr>
          <a:lstStyle/>
          <a:p>
            <a:pPr algn="l">
              <a:lnSpc>
                <a:spcPts val="2940"/>
              </a:lnSpc>
            </a:pP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Lorem ipsum dolor sit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amet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consectetur</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adipiscing</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elit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sed do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eiusmod</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tempor</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incididunt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ut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labore et dolore magna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aliqua</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Nunc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aliquet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bibendum</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enim</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facilisis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gravida.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Placerat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duis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ultricies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lacus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sed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turpis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a:t>
            </a:r>
          </a:p>
        </p:txBody>
      </p:sp>
      <p:sp>
        <p:nvSpPr>
          <p:cNvPr id="7" name="TextBox 7">
            <a:extLst>
              <a:ext uri="{FF2B5EF4-FFF2-40B4-BE49-F238E27FC236}">
                <a16:creationId xmlns:a16="http://schemas.microsoft.com/office/drawing/2014/main" id="{16AD6AFB-9F7A-204D-7DCA-1CD3F3DD803E}"/>
              </a:ext>
            </a:extLst>
          </p:cNvPr>
          <p:cNvSpPr txBox="1"/>
          <p:nvPr/>
        </p:nvSpPr>
        <p:spPr>
          <a:xfrm>
            <a:off x="5587535" y="5086350"/>
            <a:ext cx="3757286" cy="2604135"/>
          </a:xfrm>
          <a:prstGeom prst="rect">
            <a:avLst/>
          </a:prstGeom>
        </p:spPr>
        <p:txBody>
          <a:bodyPr lIns="0" tIns="0" rIns="0" bIns="0" rtlCol="0" anchor="t">
            <a:spAutoFit/>
          </a:bodyPr>
          <a:lstStyle/>
          <a:p>
            <a:pPr algn="l">
              <a:lnSpc>
                <a:spcPts val="2940"/>
              </a:lnSpc>
            </a:pP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Lorem ipsum dolor sit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amet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consectetur</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adipiscing</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elit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sed do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eiusmod</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tempor</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incididunt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ut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labore et dolore magna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aliqua</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Nunc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aliquet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bibendum</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enim</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facilisis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gravida.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Placerat</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duis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ultricies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lacus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 sed </a:t>
            </a:r>
            <a:r>
              <a:rPr lang="en-US" sz="2100" dirty="0" err="1">
                <a:solidFill>
                  <a:srgbClr val="2B1C09"/>
                </a:solidFill>
                <a:latin typeface="Times New Roman" panose="02020603050405020304" pitchFamily="18" charset="0"/>
                <a:ea typeface="Quattrocento"/>
                <a:cs typeface="Times New Roman" panose="02020603050405020304" pitchFamily="18" charset="0"/>
                <a:sym typeface="Quattrocento"/>
              </a:rPr>
              <a:t>turpis</a:t>
            </a: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a:t>
            </a:r>
          </a:p>
        </p:txBody>
      </p:sp>
      <p:sp>
        <p:nvSpPr>
          <p:cNvPr id="8" name="TextBox 8">
            <a:extLst>
              <a:ext uri="{FF2B5EF4-FFF2-40B4-BE49-F238E27FC236}">
                <a16:creationId xmlns:a16="http://schemas.microsoft.com/office/drawing/2014/main" id="{AA2C30BF-36DB-583B-5975-42C97342F807}"/>
              </a:ext>
            </a:extLst>
          </p:cNvPr>
          <p:cNvSpPr txBox="1"/>
          <p:nvPr/>
        </p:nvSpPr>
        <p:spPr>
          <a:xfrm>
            <a:off x="1028700" y="3470503"/>
            <a:ext cx="6565656" cy="713913"/>
          </a:xfrm>
          <a:prstGeom prst="rect">
            <a:avLst/>
          </a:prstGeom>
        </p:spPr>
        <p:txBody>
          <a:bodyPr lIns="0" tIns="0" rIns="0" bIns="0" rtlCol="0" anchor="t">
            <a:spAutoFit/>
          </a:bodyPr>
          <a:lstStyle/>
          <a:p>
            <a:pPr algn="l">
              <a:lnSpc>
                <a:spcPts val="2940"/>
              </a:lnSpc>
            </a:pPr>
            <a:r>
              <a:rPr lang="en-US" sz="2100" b="1" dirty="0">
                <a:solidFill>
                  <a:srgbClr val="2E2E2E"/>
                </a:solidFill>
                <a:latin typeface="Times New Roman" panose="02020603050405020304" pitchFamily="18" charset="0"/>
                <a:ea typeface="Quattrocento Bold"/>
                <a:cs typeface="Times New Roman" panose="02020603050405020304" pitchFamily="18" charset="0"/>
                <a:sym typeface="Quattrocento Bold"/>
              </a:rPr>
              <a:t>Lorem ipsum dolor sit </a:t>
            </a:r>
            <a:r>
              <a:rPr lang="en-US" sz="2100" b="1" dirty="0" err="1">
                <a:solidFill>
                  <a:srgbClr val="2E2E2E"/>
                </a:solidFill>
                <a:latin typeface="Times New Roman" panose="02020603050405020304" pitchFamily="18" charset="0"/>
                <a:ea typeface="Quattrocento Bold"/>
                <a:cs typeface="Times New Roman" panose="02020603050405020304" pitchFamily="18" charset="0"/>
                <a:sym typeface="Quattrocento Bold"/>
              </a:rPr>
              <a:t>amet</a:t>
            </a:r>
            <a:r>
              <a:rPr lang="en-US" sz="2100" b="1" dirty="0">
                <a:solidFill>
                  <a:srgbClr val="2E2E2E"/>
                </a:solidFill>
                <a:latin typeface="Times New Roman" panose="02020603050405020304" pitchFamily="18" charset="0"/>
                <a:ea typeface="Quattrocento Bold"/>
                <a:cs typeface="Times New Roman" panose="02020603050405020304" pitchFamily="18" charset="0"/>
                <a:sym typeface="Quattrocento Bold"/>
              </a:rPr>
              <a:t>, </a:t>
            </a:r>
            <a:r>
              <a:rPr lang="en-US" sz="2100" b="1" dirty="0" err="1">
                <a:solidFill>
                  <a:srgbClr val="2E2E2E"/>
                </a:solidFill>
                <a:latin typeface="Times New Roman" panose="02020603050405020304" pitchFamily="18" charset="0"/>
                <a:ea typeface="Quattrocento Bold"/>
                <a:cs typeface="Times New Roman" panose="02020603050405020304" pitchFamily="18" charset="0"/>
                <a:sym typeface="Quattrocento Bold"/>
              </a:rPr>
              <a:t>consectetur</a:t>
            </a:r>
            <a:r>
              <a:rPr lang="en-US" sz="2100" b="1" dirty="0">
                <a:solidFill>
                  <a:srgbClr val="2E2E2E"/>
                </a:solidFill>
                <a:latin typeface="Times New Roman" panose="02020603050405020304" pitchFamily="18" charset="0"/>
                <a:ea typeface="Quattrocento Bold"/>
                <a:cs typeface="Times New Roman" panose="02020603050405020304" pitchFamily="18" charset="0"/>
                <a:sym typeface="Quattrocento Bold"/>
              </a:rPr>
              <a:t> </a:t>
            </a:r>
            <a:r>
              <a:rPr lang="en-US" sz="2100" b="1" dirty="0" err="1">
                <a:solidFill>
                  <a:srgbClr val="2E2E2E"/>
                </a:solidFill>
                <a:latin typeface="Times New Roman" panose="02020603050405020304" pitchFamily="18" charset="0"/>
                <a:ea typeface="Quattrocento Bold"/>
                <a:cs typeface="Times New Roman" panose="02020603050405020304" pitchFamily="18" charset="0"/>
                <a:sym typeface="Quattrocento Bold"/>
              </a:rPr>
              <a:t>adipiscing</a:t>
            </a:r>
            <a:r>
              <a:rPr lang="en-US" sz="2100" b="1" dirty="0">
                <a:solidFill>
                  <a:srgbClr val="2E2E2E"/>
                </a:solidFill>
                <a:latin typeface="Times New Roman" panose="02020603050405020304" pitchFamily="18" charset="0"/>
                <a:ea typeface="Quattrocento Bold"/>
                <a:cs typeface="Times New Roman" panose="02020603050405020304" pitchFamily="18" charset="0"/>
                <a:sym typeface="Quattrocento Bold"/>
              </a:rPr>
              <a:t> </a:t>
            </a:r>
            <a:r>
              <a:rPr lang="en-US" sz="2100" b="1" dirty="0" err="1">
                <a:solidFill>
                  <a:srgbClr val="2E2E2E"/>
                </a:solidFill>
                <a:latin typeface="Times New Roman" panose="02020603050405020304" pitchFamily="18" charset="0"/>
                <a:ea typeface="Quattrocento Bold"/>
                <a:cs typeface="Times New Roman" panose="02020603050405020304" pitchFamily="18" charset="0"/>
                <a:sym typeface="Quattrocento Bold"/>
              </a:rPr>
              <a:t>elit</a:t>
            </a:r>
            <a:r>
              <a:rPr lang="en-US" sz="2100" b="1" dirty="0">
                <a:solidFill>
                  <a:srgbClr val="2E2E2E"/>
                </a:solidFill>
                <a:latin typeface="Times New Roman" panose="02020603050405020304" pitchFamily="18" charset="0"/>
                <a:ea typeface="Quattrocento Bold"/>
                <a:cs typeface="Times New Roman" panose="02020603050405020304" pitchFamily="18" charset="0"/>
                <a:sym typeface="Quattrocento Bold"/>
              </a:rPr>
              <a:t>, sed do </a:t>
            </a:r>
            <a:r>
              <a:rPr lang="en-US" sz="2100" b="1" dirty="0" err="1">
                <a:solidFill>
                  <a:srgbClr val="2E2E2E"/>
                </a:solidFill>
                <a:latin typeface="Times New Roman" panose="02020603050405020304" pitchFamily="18" charset="0"/>
                <a:ea typeface="Quattrocento Bold"/>
                <a:cs typeface="Times New Roman" panose="02020603050405020304" pitchFamily="18" charset="0"/>
                <a:sym typeface="Quattrocento Bold"/>
              </a:rPr>
              <a:t>eiusmod</a:t>
            </a:r>
            <a:r>
              <a:rPr lang="en-US" sz="2100" b="1" dirty="0">
                <a:solidFill>
                  <a:srgbClr val="2E2E2E"/>
                </a:solidFill>
                <a:latin typeface="Times New Roman" panose="02020603050405020304" pitchFamily="18" charset="0"/>
                <a:ea typeface="Quattrocento Bold"/>
                <a:cs typeface="Times New Roman" panose="02020603050405020304" pitchFamily="18" charset="0"/>
                <a:sym typeface="Quattrocento Bold"/>
              </a:rPr>
              <a:t> </a:t>
            </a:r>
            <a:r>
              <a:rPr lang="en-US" sz="2100" b="1" dirty="0" err="1">
                <a:solidFill>
                  <a:srgbClr val="2E2E2E"/>
                </a:solidFill>
                <a:latin typeface="Times New Roman" panose="02020603050405020304" pitchFamily="18" charset="0"/>
                <a:ea typeface="Quattrocento Bold"/>
                <a:cs typeface="Times New Roman" panose="02020603050405020304" pitchFamily="18" charset="0"/>
                <a:sym typeface="Quattrocento Bold"/>
              </a:rPr>
              <a:t>tempor</a:t>
            </a:r>
            <a:r>
              <a:rPr lang="en-US" sz="2100" b="1" dirty="0">
                <a:solidFill>
                  <a:srgbClr val="2E2E2E"/>
                </a:solidFill>
                <a:latin typeface="Times New Roman" panose="02020603050405020304" pitchFamily="18" charset="0"/>
                <a:ea typeface="Quattrocento Bold"/>
                <a:cs typeface="Times New Roman" panose="02020603050405020304" pitchFamily="18" charset="0"/>
                <a:sym typeface="Quattrocento Bold"/>
              </a:rPr>
              <a:t>.</a:t>
            </a:r>
          </a:p>
        </p:txBody>
      </p:sp>
    </p:spTree>
    <p:extLst>
      <p:ext uri="{BB962C8B-B14F-4D97-AF65-F5344CB8AC3E}">
        <p14:creationId xmlns:p14="http://schemas.microsoft.com/office/powerpoint/2010/main" val="3923495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EF35E-4E34-3F34-8372-F87935603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069C11-F09A-D8EF-373A-7879882440A8}"/>
              </a:ext>
            </a:extLst>
          </p:cNvPr>
          <p:cNvSpPr>
            <a:spLocks noGrp="1"/>
          </p:cNvSpPr>
          <p:nvPr>
            <p:ph type="ctrTitle"/>
          </p:nvPr>
        </p:nvSpPr>
        <p:spPr>
          <a:xfrm>
            <a:off x="2286000" y="1195906"/>
            <a:ext cx="13716000" cy="1303547"/>
          </a:xfrm>
        </p:spPr>
        <p:txBody>
          <a:bodyPr>
            <a:normAutofit fontScale="90000"/>
          </a:bodyPr>
          <a:lstStyle/>
          <a:p>
            <a:r>
              <a:rPr lang="en-US" sz="9000" kern="100" dirty="0">
                <a:solidFill>
                  <a:schemeClr val="accent1"/>
                </a:solidFill>
                <a:latin typeface="Times New Roman" panose="02020603050405020304" pitchFamily="18" charset="0"/>
                <a:ea typeface="Aptos" panose="020B0004020202020204" pitchFamily="34" charset="0"/>
                <a:cs typeface="Times New Roman" panose="02020603050405020304" pitchFamily="18" charset="0"/>
              </a:rPr>
              <a:t>LINEAR REGRESSION Model</a:t>
            </a:r>
            <a:endParaRPr lang="en-US" sz="9000" dirty="0">
              <a:solidFill>
                <a:schemeClr val="accent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223ECB8D-08CB-CF77-ED92-2E633E8748B8}"/>
              </a:ext>
            </a:extLst>
          </p:cNvPr>
          <p:cNvSpPr txBox="1">
            <a:spLocks/>
          </p:cNvSpPr>
          <p:nvPr/>
        </p:nvSpPr>
        <p:spPr>
          <a:xfrm>
            <a:off x="2286000" y="192052"/>
            <a:ext cx="13716000" cy="545795"/>
          </a:xfrm>
          <a:prstGeom prst="rect">
            <a:avLst/>
          </a:prstGeom>
        </p:spPr>
        <p:txBody>
          <a:bodyPr vert="horz" lIns="137160" tIns="68580" rIns="137160" bIns="6858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50" kern="100" dirty="0">
                <a:solidFill>
                  <a:schemeClr val="accent6"/>
                </a:solidFill>
                <a:latin typeface="Times New Roman" panose="02020603050405020304" pitchFamily="18" charset="0"/>
                <a:ea typeface="Aptos" panose="020B0004020202020204" pitchFamily="34" charset="0"/>
                <a:cs typeface="Times New Roman" panose="02020603050405020304" pitchFamily="18" charset="0"/>
              </a:rPr>
              <a:t>Demand Forecasting in the Food Delivery Industry</a:t>
            </a:r>
            <a:endParaRPr lang="en-US" sz="2250" dirty="0">
              <a:solidFill>
                <a:schemeClr val="accent6"/>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DBA11BC-DF1B-A404-246B-94AC16211A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78315" y="2246926"/>
            <a:ext cx="8909685" cy="7329488"/>
          </a:xfrm>
          <a:prstGeom prst="rect">
            <a:avLst/>
          </a:prstGeom>
          <a:noFill/>
          <a:ln>
            <a:noFill/>
          </a:ln>
        </p:spPr>
      </p:pic>
      <p:sp>
        <p:nvSpPr>
          <p:cNvPr id="7" name="Title 1">
            <a:extLst>
              <a:ext uri="{FF2B5EF4-FFF2-40B4-BE49-F238E27FC236}">
                <a16:creationId xmlns:a16="http://schemas.microsoft.com/office/drawing/2014/main" id="{A44911D8-D08B-E843-E7DF-089D18EBD9BA}"/>
              </a:ext>
            </a:extLst>
          </p:cNvPr>
          <p:cNvSpPr txBox="1">
            <a:spLocks/>
          </p:cNvSpPr>
          <p:nvPr/>
        </p:nvSpPr>
        <p:spPr>
          <a:xfrm>
            <a:off x="2286000" y="9549155"/>
            <a:ext cx="13716000" cy="545795"/>
          </a:xfrm>
          <a:prstGeom prst="rect">
            <a:avLst/>
          </a:prstGeom>
        </p:spPr>
        <p:txBody>
          <a:bodyPr vert="horz" lIns="137160" tIns="68580" rIns="137160" bIns="6858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50" kern="100" dirty="0">
                <a:solidFill>
                  <a:schemeClr val="accent6"/>
                </a:solidFill>
                <a:latin typeface="Times New Roman" panose="02020603050405020304" pitchFamily="18" charset="0"/>
                <a:ea typeface="Aptos" panose="020B0004020202020204" pitchFamily="34" charset="0"/>
                <a:cs typeface="Times New Roman" panose="02020603050405020304" pitchFamily="18" charset="0"/>
              </a:rPr>
              <a:t>UNIVERSITY OF INFORMATION TEHCHNOLOGY</a:t>
            </a:r>
            <a:endParaRPr lang="en-US" sz="2250" dirty="0">
              <a:solidFill>
                <a:schemeClr val="accent6"/>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16B6A5A-F0FF-6200-4424-DB0973367F60}"/>
              </a:ext>
            </a:extLst>
          </p:cNvPr>
          <p:cNvSpPr txBox="1"/>
          <p:nvPr/>
        </p:nvSpPr>
        <p:spPr>
          <a:xfrm>
            <a:off x="-72987" y="2603735"/>
            <a:ext cx="9142623" cy="6547049"/>
          </a:xfrm>
          <a:prstGeom prst="rect">
            <a:avLst/>
          </a:prstGeom>
          <a:noFill/>
        </p:spPr>
        <p:txBody>
          <a:bodyPr wrap="square">
            <a:spAutoFit/>
          </a:bodyPr>
          <a:lstStyle/>
          <a:p>
            <a:pPr>
              <a:lnSpc>
                <a:spcPct val="107000"/>
              </a:lnSpc>
              <a:spcAft>
                <a:spcPts val="1200"/>
              </a:spcAft>
              <a:buSzPts val="1000"/>
              <a:tabLst>
                <a:tab pos="6858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Evaluation Metrics</a:t>
            </a:r>
            <a:r>
              <a:rPr lang="en-US" sz="2250" kern="100" dirty="0">
                <a:latin typeface="Times New Roman" panose="02020603050405020304" pitchFamily="18" charset="0"/>
                <a:ea typeface="Aptos" panose="020B0004020202020204" pitchFamily="34" charset="0"/>
                <a:cs typeface="Times New Roman" panose="02020603050405020304" pitchFamily="18" charset="0"/>
              </a:rPr>
              <a:t>:</a:t>
            </a:r>
          </a:p>
          <a:p>
            <a:pPr lvl="1">
              <a:lnSpc>
                <a:spcPct val="107000"/>
              </a:lnSpc>
              <a:spcAft>
                <a:spcPts val="1200"/>
              </a:spcAft>
              <a:buSzPts val="1000"/>
              <a:tabLst>
                <a:tab pos="13716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Mean Absolute Error (MAE)</a:t>
            </a:r>
            <a:r>
              <a:rPr lang="en-US" sz="2250" kern="100" dirty="0">
                <a:latin typeface="Times New Roman" panose="02020603050405020304" pitchFamily="18" charset="0"/>
                <a:ea typeface="Aptos" panose="020B0004020202020204" pitchFamily="34" charset="0"/>
                <a:cs typeface="Times New Roman" panose="02020603050405020304" pitchFamily="18" charset="0"/>
              </a:rPr>
              <a:t>: 1040.47</a:t>
            </a:r>
          </a:p>
          <a:p>
            <a:pPr lvl="2">
              <a:lnSpc>
                <a:spcPct val="107000"/>
              </a:lnSpc>
              <a:spcAft>
                <a:spcPts val="1200"/>
              </a:spcAft>
              <a:buSzPts val="1000"/>
              <a:tabLst>
                <a:tab pos="2057400" algn="l"/>
              </a:tabLst>
            </a:pPr>
            <a:r>
              <a:rPr lang="en-US" sz="2250" kern="100" dirty="0">
                <a:latin typeface="Times New Roman" panose="02020603050405020304" pitchFamily="18" charset="0"/>
                <a:ea typeface="Aptos" panose="020B0004020202020204" pitchFamily="34" charset="0"/>
                <a:cs typeface="Times New Roman" panose="02020603050405020304" pitchFamily="18" charset="0"/>
              </a:rPr>
              <a:t>Highlights moderate errors in prediction relative to the order volume.</a:t>
            </a:r>
          </a:p>
          <a:p>
            <a:pPr lvl="1">
              <a:lnSpc>
                <a:spcPct val="107000"/>
              </a:lnSpc>
              <a:spcAft>
                <a:spcPts val="1200"/>
              </a:spcAft>
              <a:buSzPts val="1000"/>
              <a:tabLst>
                <a:tab pos="13716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Mean Squared Error (MSE)</a:t>
            </a:r>
            <a:r>
              <a:rPr lang="en-US" sz="2250" kern="100" dirty="0">
                <a:latin typeface="Times New Roman" panose="02020603050405020304" pitchFamily="18" charset="0"/>
                <a:ea typeface="Aptos" panose="020B0004020202020204" pitchFamily="34" charset="0"/>
                <a:cs typeface="Times New Roman" panose="02020603050405020304" pitchFamily="18" charset="0"/>
              </a:rPr>
              <a:t>: 3909266.761063598</a:t>
            </a:r>
          </a:p>
          <a:p>
            <a:pPr lvl="2">
              <a:lnSpc>
                <a:spcPct val="107000"/>
              </a:lnSpc>
              <a:spcAft>
                <a:spcPts val="1200"/>
              </a:spcAft>
              <a:buSzPts val="1000"/>
              <a:tabLst>
                <a:tab pos="2057400" algn="l"/>
              </a:tabLst>
            </a:pPr>
            <a:r>
              <a:rPr lang="en-US" sz="2250" kern="100" dirty="0">
                <a:latin typeface="Times New Roman" panose="02020603050405020304" pitchFamily="18" charset="0"/>
                <a:ea typeface="Aptos" panose="020B0004020202020204" pitchFamily="34" charset="0"/>
                <a:cs typeface="Times New Roman" panose="02020603050405020304" pitchFamily="18" charset="0"/>
              </a:rPr>
              <a:t>Indicates significant deviations, likely influenced by spikes and drops in orders.</a:t>
            </a:r>
          </a:p>
          <a:p>
            <a:pPr lvl="1">
              <a:lnSpc>
                <a:spcPct val="107000"/>
              </a:lnSpc>
              <a:spcAft>
                <a:spcPts val="1200"/>
              </a:spcAft>
              <a:buSzPts val="1000"/>
              <a:tabLst>
                <a:tab pos="13716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Root Mean Squared Error (RMSE)</a:t>
            </a:r>
            <a:r>
              <a:rPr lang="en-US" sz="2250" kern="100" dirty="0">
                <a:latin typeface="Times New Roman" panose="02020603050405020304" pitchFamily="18" charset="0"/>
                <a:ea typeface="Aptos" panose="020B0004020202020204" pitchFamily="34" charset="0"/>
                <a:cs typeface="Times New Roman" panose="02020603050405020304" pitchFamily="18" charset="0"/>
              </a:rPr>
              <a:t>: 1977.19</a:t>
            </a:r>
          </a:p>
          <a:p>
            <a:pPr lvl="2">
              <a:lnSpc>
                <a:spcPct val="107000"/>
              </a:lnSpc>
              <a:spcAft>
                <a:spcPts val="1200"/>
              </a:spcAft>
              <a:buSzPts val="1000"/>
              <a:tabLst>
                <a:tab pos="2057400" algn="l"/>
              </a:tabLst>
            </a:pPr>
            <a:r>
              <a:rPr lang="en-US" sz="2250" kern="100" dirty="0">
                <a:latin typeface="Times New Roman" panose="02020603050405020304" pitchFamily="18" charset="0"/>
                <a:ea typeface="Aptos" panose="020B0004020202020204" pitchFamily="34" charset="0"/>
                <a:cs typeface="Times New Roman" panose="02020603050405020304" pitchFamily="18" charset="0"/>
              </a:rPr>
              <a:t>Suggests room for improvement due to large variations in prediction errors.</a:t>
            </a:r>
          </a:p>
          <a:p>
            <a:pPr lvl="1">
              <a:lnSpc>
                <a:spcPct val="107000"/>
              </a:lnSpc>
              <a:spcAft>
                <a:spcPts val="1200"/>
              </a:spcAft>
              <a:buSzPts val="1000"/>
              <a:tabLst>
                <a:tab pos="13716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R² (R-Squared)</a:t>
            </a:r>
            <a:r>
              <a:rPr lang="en-US" sz="2250" kern="100" dirty="0">
                <a:latin typeface="Times New Roman" panose="02020603050405020304" pitchFamily="18" charset="0"/>
                <a:ea typeface="Aptos" panose="020B0004020202020204" pitchFamily="34" charset="0"/>
                <a:cs typeface="Times New Roman" panose="02020603050405020304" pitchFamily="18" charset="0"/>
              </a:rPr>
              <a:t>: 0.0863</a:t>
            </a:r>
          </a:p>
          <a:p>
            <a:pPr lvl="2">
              <a:lnSpc>
                <a:spcPct val="107000"/>
              </a:lnSpc>
              <a:spcAft>
                <a:spcPts val="1200"/>
              </a:spcAft>
              <a:buSzPts val="1000"/>
              <a:tabLst>
                <a:tab pos="2057400" algn="l"/>
              </a:tabLst>
            </a:pPr>
            <a:r>
              <a:rPr lang="en-US" sz="2250" kern="100" dirty="0">
                <a:latin typeface="Times New Roman" panose="02020603050405020304" pitchFamily="18" charset="0"/>
                <a:ea typeface="Aptos" panose="020B0004020202020204" pitchFamily="34" charset="0"/>
                <a:cs typeface="Times New Roman" panose="02020603050405020304" pitchFamily="18" charset="0"/>
              </a:rPr>
              <a:t>A positive R² shows that the model managed to capture some variance, though not enough to make it reliable for accurate predictions.</a:t>
            </a:r>
          </a:p>
          <a:p>
            <a:pPr>
              <a:lnSpc>
                <a:spcPct val="107000"/>
              </a:lnSpc>
              <a:spcAft>
                <a:spcPts val="1200"/>
              </a:spcAft>
              <a:buSzPts val="1000"/>
              <a:tabLst>
                <a:tab pos="685800" algn="l"/>
              </a:tabLst>
            </a:pPr>
            <a:endParaRPr lang="en-US" sz="1650" kern="100" dirty="0">
              <a:solidFill>
                <a:srgbClr val="156082"/>
              </a:solidFill>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04104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EC917-44B6-F703-9743-AEF700C45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A724ED-AD12-16D2-6057-F0E540ED7C94}"/>
              </a:ext>
            </a:extLst>
          </p:cNvPr>
          <p:cNvSpPr>
            <a:spLocks noGrp="1"/>
          </p:cNvSpPr>
          <p:nvPr>
            <p:ph type="ctrTitle"/>
          </p:nvPr>
        </p:nvSpPr>
        <p:spPr>
          <a:xfrm>
            <a:off x="2286000" y="1195906"/>
            <a:ext cx="13716000" cy="1303547"/>
          </a:xfrm>
        </p:spPr>
        <p:txBody>
          <a:bodyPr>
            <a:normAutofit fontScale="90000"/>
          </a:bodyPr>
          <a:lstStyle/>
          <a:p>
            <a:r>
              <a:rPr lang="en-US" sz="9000" kern="100" dirty="0">
                <a:solidFill>
                  <a:schemeClr val="accent1"/>
                </a:solidFill>
                <a:latin typeface="Times New Roman" panose="02020603050405020304" pitchFamily="18" charset="0"/>
                <a:ea typeface="Aptos" panose="020B0004020202020204" pitchFamily="34" charset="0"/>
                <a:cs typeface="Times New Roman" panose="02020603050405020304" pitchFamily="18" charset="0"/>
              </a:rPr>
              <a:t>LINEAR REGRESSION Model</a:t>
            </a:r>
            <a:endParaRPr lang="en-US" sz="9000" dirty="0">
              <a:solidFill>
                <a:schemeClr val="accent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AE71019C-9BE5-0B33-C548-E12ECF9EC1D7}"/>
              </a:ext>
            </a:extLst>
          </p:cNvPr>
          <p:cNvSpPr txBox="1">
            <a:spLocks/>
          </p:cNvSpPr>
          <p:nvPr/>
        </p:nvSpPr>
        <p:spPr>
          <a:xfrm>
            <a:off x="2286000" y="192052"/>
            <a:ext cx="13716000" cy="545795"/>
          </a:xfrm>
          <a:prstGeom prst="rect">
            <a:avLst/>
          </a:prstGeom>
        </p:spPr>
        <p:txBody>
          <a:bodyPr vert="horz" lIns="137160" tIns="68580" rIns="137160" bIns="6858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50" kern="100" dirty="0">
                <a:solidFill>
                  <a:schemeClr val="accent6"/>
                </a:solidFill>
                <a:latin typeface="Times New Roman" panose="02020603050405020304" pitchFamily="18" charset="0"/>
                <a:ea typeface="Aptos" panose="020B0004020202020204" pitchFamily="34" charset="0"/>
                <a:cs typeface="Times New Roman" panose="02020603050405020304" pitchFamily="18" charset="0"/>
              </a:rPr>
              <a:t>Demand Forecasting in the Food Delivery Industry</a:t>
            </a:r>
            <a:endParaRPr lang="en-US" sz="2250" dirty="0">
              <a:solidFill>
                <a:schemeClr val="accent6"/>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406B87F7-C5C3-F34D-60BD-55BFC610E03F}"/>
              </a:ext>
            </a:extLst>
          </p:cNvPr>
          <p:cNvSpPr txBox="1">
            <a:spLocks/>
          </p:cNvSpPr>
          <p:nvPr/>
        </p:nvSpPr>
        <p:spPr>
          <a:xfrm>
            <a:off x="2286000" y="9549155"/>
            <a:ext cx="13716000" cy="545795"/>
          </a:xfrm>
          <a:prstGeom prst="rect">
            <a:avLst/>
          </a:prstGeom>
        </p:spPr>
        <p:txBody>
          <a:bodyPr vert="horz" lIns="137160" tIns="68580" rIns="137160" bIns="6858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250" kern="100" dirty="0">
                <a:solidFill>
                  <a:schemeClr val="accent6"/>
                </a:solidFill>
                <a:latin typeface="Times New Roman" panose="02020603050405020304" pitchFamily="18" charset="0"/>
                <a:ea typeface="Aptos" panose="020B0004020202020204" pitchFamily="34" charset="0"/>
                <a:cs typeface="Times New Roman" panose="02020603050405020304" pitchFamily="18" charset="0"/>
              </a:rPr>
              <a:t>UNIVERSITY OF INFORMATION TEHCHNOLOGY</a:t>
            </a:r>
            <a:endParaRPr lang="en-US" sz="2250" dirty="0">
              <a:solidFill>
                <a:schemeClr val="accent6"/>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DB6D22F-72B0-2587-F5CF-C1BD70D6C685}"/>
              </a:ext>
            </a:extLst>
          </p:cNvPr>
          <p:cNvSpPr txBox="1"/>
          <p:nvPr/>
        </p:nvSpPr>
        <p:spPr>
          <a:xfrm>
            <a:off x="59216" y="2743153"/>
            <a:ext cx="9142623" cy="6497613"/>
          </a:xfrm>
          <a:prstGeom prst="rect">
            <a:avLst/>
          </a:prstGeom>
          <a:noFill/>
        </p:spPr>
        <p:txBody>
          <a:bodyPr wrap="square">
            <a:spAutoFit/>
          </a:bodyPr>
          <a:lstStyle/>
          <a:p>
            <a:pPr>
              <a:lnSpc>
                <a:spcPct val="107000"/>
              </a:lnSpc>
              <a:spcAft>
                <a:spcPts val="1200"/>
              </a:spcAft>
              <a:buSzPts val="1000"/>
              <a:tabLst>
                <a:tab pos="6858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Evaluation Metrics</a:t>
            </a:r>
            <a:r>
              <a:rPr lang="en-US" sz="2250" kern="100" dirty="0">
                <a:latin typeface="Times New Roman" panose="02020603050405020304" pitchFamily="18" charset="0"/>
                <a:ea typeface="Aptos" panose="020B0004020202020204" pitchFamily="34" charset="0"/>
                <a:cs typeface="Times New Roman" panose="02020603050405020304" pitchFamily="18" charset="0"/>
              </a:rPr>
              <a:t>:</a:t>
            </a:r>
          </a:p>
          <a:p>
            <a:pPr lvl="1">
              <a:lnSpc>
                <a:spcPct val="107000"/>
              </a:lnSpc>
              <a:spcAft>
                <a:spcPts val="1200"/>
              </a:spcAft>
              <a:buSzPts val="1000"/>
              <a:tabLst>
                <a:tab pos="13716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Mean Absolute Error (MAE)</a:t>
            </a:r>
            <a:r>
              <a:rPr lang="en-US" sz="2250" kern="100" dirty="0">
                <a:latin typeface="Times New Roman" panose="02020603050405020304" pitchFamily="18" charset="0"/>
                <a:ea typeface="Aptos" panose="020B0004020202020204" pitchFamily="34" charset="0"/>
                <a:cs typeface="Times New Roman" panose="02020603050405020304" pitchFamily="18" charset="0"/>
              </a:rPr>
              <a:t>: 15991.83</a:t>
            </a:r>
          </a:p>
          <a:p>
            <a:pPr lvl="2">
              <a:lnSpc>
                <a:spcPct val="107000"/>
              </a:lnSpc>
              <a:spcAft>
                <a:spcPts val="1200"/>
              </a:spcAft>
              <a:buSzPts val="1000"/>
              <a:tabLst>
                <a:tab pos="2057400" algn="l"/>
              </a:tabLst>
            </a:pPr>
            <a:r>
              <a:rPr lang="en-US" sz="2250" kern="100" dirty="0">
                <a:latin typeface="Times New Roman" panose="02020603050405020304" pitchFamily="18" charset="0"/>
                <a:ea typeface="Aptos" panose="020B0004020202020204" pitchFamily="34" charset="0"/>
                <a:cs typeface="Times New Roman" panose="02020603050405020304" pitchFamily="18" charset="0"/>
              </a:rPr>
              <a:t>Indicates substantial prediction errors, reflecting the complexity of forecasting high-volume meals.</a:t>
            </a:r>
          </a:p>
          <a:p>
            <a:pPr lvl="1">
              <a:lnSpc>
                <a:spcPct val="107000"/>
              </a:lnSpc>
              <a:spcAft>
                <a:spcPts val="1200"/>
              </a:spcAft>
              <a:buSzPts val="1000"/>
              <a:tabLst>
                <a:tab pos="13716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Mean Squared Error (MSE)</a:t>
            </a:r>
            <a:r>
              <a:rPr lang="en-US" sz="2250" kern="100" dirty="0">
                <a:latin typeface="Times New Roman" panose="02020603050405020304" pitchFamily="18" charset="0"/>
                <a:ea typeface="Aptos" panose="020B0004020202020204" pitchFamily="34" charset="0"/>
                <a:cs typeface="Times New Roman" panose="02020603050405020304" pitchFamily="18" charset="0"/>
              </a:rPr>
              <a:t>: 2042522053.49</a:t>
            </a:r>
          </a:p>
          <a:p>
            <a:pPr lvl="2">
              <a:lnSpc>
                <a:spcPct val="107000"/>
              </a:lnSpc>
              <a:spcAft>
                <a:spcPts val="1200"/>
              </a:spcAft>
              <a:buSzPts val="1000"/>
              <a:tabLst>
                <a:tab pos="2057400" algn="l"/>
              </a:tabLst>
            </a:pPr>
            <a:r>
              <a:rPr lang="en-US" sz="2250" kern="100" dirty="0">
                <a:latin typeface="Times New Roman" panose="02020603050405020304" pitchFamily="18" charset="0"/>
                <a:ea typeface="Aptos" panose="020B0004020202020204" pitchFamily="34" charset="0"/>
                <a:cs typeface="Times New Roman" panose="02020603050405020304" pitchFamily="18" charset="0"/>
              </a:rPr>
              <a:t>A high value that shows the presence of large deviations, especially during sudden spikes in demand.</a:t>
            </a:r>
          </a:p>
          <a:p>
            <a:pPr lvl="1">
              <a:lnSpc>
                <a:spcPct val="107000"/>
              </a:lnSpc>
              <a:spcAft>
                <a:spcPts val="1200"/>
              </a:spcAft>
              <a:buSzPts val="1000"/>
              <a:tabLst>
                <a:tab pos="13716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Root Mean Squared Error (RMSE)</a:t>
            </a:r>
            <a:r>
              <a:rPr lang="en-US" sz="2250" kern="100" dirty="0">
                <a:latin typeface="Times New Roman" panose="02020603050405020304" pitchFamily="18" charset="0"/>
                <a:ea typeface="Aptos" panose="020B0004020202020204" pitchFamily="34" charset="0"/>
                <a:cs typeface="Times New Roman" panose="02020603050405020304" pitchFamily="18" charset="0"/>
              </a:rPr>
              <a:t>: 45194.24</a:t>
            </a:r>
          </a:p>
          <a:p>
            <a:pPr lvl="2">
              <a:lnSpc>
                <a:spcPct val="107000"/>
              </a:lnSpc>
              <a:spcAft>
                <a:spcPts val="1200"/>
              </a:spcAft>
              <a:buSzPts val="1000"/>
              <a:tabLst>
                <a:tab pos="2057400" algn="l"/>
              </a:tabLst>
            </a:pPr>
            <a:r>
              <a:rPr lang="en-US" sz="2250" kern="100" dirty="0">
                <a:latin typeface="Times New Roman" panose="02020603050405020304" pitchFamily="18" charset="0"/>
                <a:ea typeface="Aptos" panose="020B0004020202020204" pitchFamily="34" charset="0"/>
                <a:cs typeface="Times New Roman" panose="02020603050405020304" pitchFamily="18" charset="0"/>
              </a:rPr>
              <a:t>Reflects variability in prediction errors and challenges in dealing with high-order volumes.</a:t>
            </a:r>
          </a:p>
          <a:p>
            <a:pPr lvl="1">
              <a:lnSpc>
                <a:spcPct val="107000"/>
              </a:lnSpc>
              <a:spcAft>
                <a:spcPts val="1200"/>
              </a:spcAft>
              <a:buSzPts val="1000"/>
              <a:tabLst>
                <a:tab pos="1371600" algn="l"/>
              </a:tabLst>
            </a:pPr>
            <a:r>
              <a:rPr lang="en-US" sz="2250" b="1" kern="100" dirty="0">
                <a:latin typeface="Times New Roman" panose="02020603050405020304" pitchFamily="18" charset="0"/>
                <a:ea typeface="Aptos" panose="020B0004020202020204" pitchFamily="34" charset="0"/>
                <a:cs typeface="Times New Roman" panose="02020603050405020304" pitchFamily="18" charset="0"/>
              </a:rPr>
              <a:t>R² (R-Squared)</a:t>
            </a:r>
            <a:r>
              <a:rPr lang="en-US" sz="2250" kern="100" dirty="0">
                <a:latin typeface="Times New Roman" panose="02020603050405020304" pitchFamily="18" charset="0"/>
                <a:ea typeface="Aptos" panose="020B0004020202020204" pitchFamily="34" charset="0"/>
                <a:cs typeface="Times New Roman" panose="02020603050405020304" pitchFamily="18" charset="0"/>
              </a:rPr>
              <a:t>: 0.0806</a:t>
            </a:r>
          </a:p>
          <a:p>
            <a:pPr lvl="2">
              <a:lnSpc>
                <a:spcPct val="107000"/>
              </a:lnSpc>
              <a:spcAft>
                <a:spcPts val="1200"/>
              </a:spcAft>
              <a:buSzPts val="1000"/>
              <a:tabLst>
                <a:tab pos="2057400" algn="l"/>
              </a:tabLst>
            </a:pPr>
            <a:r>
              <a:rPr lang="en-US" sz="2250" kern="100" dirty="0">
                <a:latin typeface="Times New Roman" panose="02020603050405020304" pitchFamily="18" charset="0"/>
                <a:ea typeface="Aptos" panose="020B0004020202020204" pitchFamily="34" charset="0"/>
                <a:cs typeface="Times New Roman" panose="02020603050405020304" pitchFamily="18" charset="0"/>
              </a:rPr>
              <a:t>A positive R² shows that the model managed to capture some variance, though not enough to make it reliable for accurate predictions.</a:t>
            </a:r>
          </a:p>
        </p:txBody>
      </p:sp>
      <p:pic>
        <p:nvPicPr>
          <p:cNvPr id="3" name="Picture 2">
            <a:extLst>
              <a:ext uri="{FF2B5EF4-FFF2-40B4-BE49-F238E27FC236}">
                <a16:creationId xmlns:a16="http://schemas.microsoft.com/office/drawing/2014/main" id="{E69974A6-2BC0-AF33-5893-BB2DFBDD59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01839" y="2330067"/>
            <a:ext cx="8909685" cy="7369884"/>
          </a:xfrm>
          <a:prstGeom prst="rect">
            <a:avLst/>
          </a:prstGeom>
          <a:noFill/>
          <a:ln>
            <a:noFill/>
          </a:ln>
        </p:spPr>
      </p:pic>
    </p:spTree>
    <p:extLst>
      <p:ext uri="{BB962C8B-B14F-4D97-AF65-F5344CB8AC3E}">
        <p14:creationId xmlns:p14="http://schemas.microsoft.com/office/powerpoint/2010/main" val="180731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DF575-8CDD-F147-4AEE-2845FB1DC3E7}"/>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73A5494E-ED38-A39E-AD84-5698C9CB2FDC}"/>
              </a:ext>
            </a:extLst>
          </p:cNvPr>
          <p:cNvGrpSpPr/>
          <p:nvPr/>
        </p:nvGrpSpPr>
        <p:grpSpPr>
          <a:xfrm>
            <a:off x="8962480" y="1757451"/>
            <a:ext cx="8115300" cy="7688747"/>
            <a:chOff x="0" y="0"/>
            <a:chExt cx="2137363" cy="1813848"/>
          </a:xfrm>
        </p:grpSpPr>
        <p:sp>
          <p:nvSpPr>
            <p:cNvPr id="5" name="Freeform 5">
              <a:extLst>
                <a:ext uri="{FF2B5EF4-FFF2-40B4-BE49-F238E27FC236}">
                  <a16:creationId xmlns:a16="http://schemas.microsoft.com/office/drawing/2014/main" id="{56E300F3-A596-F1F6-2A59-8A2971CC3993}"/>
                </a:ext>
              </a:extLst>
            </p:cNvPr>
            <p:cNvSpPr/>
            <p:nvPr/>
          </p:nvSpPr>
          <p:spPr>
            <a:xfrm>
              <a:off x="0" y="0"/>
              <a:ext cx="2137363" cy="1813848"/>
            </a:xfrm>
            <a:custGeom>
              <a:avLst/>
              <a:gdLst/>
              <a:ahLst/>
              <a:cxnLst/>
              <a:rect l="l" t="t" r="r" b="b"/>
              <a:pathLst>
                <a:path w="2137363" h="1813848">
                  <a:moveTo>
                    <a:pt x="14310" y="0"/>
                  </a:moveTo>
                  <a:lnTo>
                    <a:pt x="2123053" y="0"/>
                  </a:lnTo>
                  <a:cubicBezTo>
                    <a:pt x="2126848" y="0"/>
                    <a:pt x="2130488" y="1508"/>
                    <a:pt x="2133172" y="4191"/>
                  </a:cubicBezTo>
                  <a:cubicBezTo>
                    <a:pt x="2135855" y="6875"/>
                    <a:pt x="2137363" y="10515"/>
                    <a:pt x="2137363" y="14310"/>
                  </a:cubicBezTo>
                  <a:lnTo>
                    <a:pt x="2137363" y="1799538"/>
                  </a:lnTo>
                  <a:cubicBezTo>
                    <a:pt x="2137363" y="1803333"/>
                    <a:pt x="2135855" y="1806973"/>
                    <a:pt x="2133172" y="1809657"/>
                  </a:cubicBezTo>
                  <a:cubicBezTo>
                    <a:pt x="2130488" y="1812340"/>
                    <a:pt x="2126848" y="1813848"/>
                    <a:pt x="2123053" y="1813848"/>
                  </a:cubicBezTo>
                  <a:lnTo>
                    <a:pt x="14310" y="1813848"/>
                  </a:lnTo>
                  <a:cubicBezTo>
                    <a:pt x="10515" y="1813848"/>
                    <a:pt x="6875" y="1812340"/>
                    <a:pt x="4191" y="1809657"/>
                  </a:cubicBezTo>
                  <a:cubicBezTo>
                    <a:pt x="1508" y="1806973"/>
                    <a:pt x="0" y="1803333"/>
                    <a:pt x="0" y="1799538"/>
                  </a:cubicBezTo>
                  <a:lnTo>
                    <a:pt x="0" y="14310"/>
                  </a:lnTo>
                  <a:cubicBezTo>
                    <a:pt x="0" y="10515"/>
                    <a:pt x="1508" y="6875"/>
                    <a:pt x="4191" y="4191"/>
                  </a:cubicBezTo>
                  <a:cubicBezTo>
                    <a:pt x="6875" y="1508"/>
                    <a:pt x="10515" y="0"/>
                    <a:pt x="14310" y="0"/>
                  </a:cubicBezTo>
                  <a:close/>
                </a:path>
              </a:pathLst>
            </a:custGeom>
            <a:solidFill>
              <a:srgbClr val="E2A9DD"/>
            </a:solidFill>
          </p:spPr>
          <p:txBody>
            <a:bodyPr/>
            <a:lstStyle/>
            <a:p>
              <a:endParaRPr lang="en-US">
                <a:latin typeface="Times New Roman" panose="02020603050405020304" pitchFamily="18" charset="0"/>
                <a:cs typeface="Times New Roman" panose="02020603050405020304" pitchFamily="18" charset="0"/>
              </a:endParaRPr>
            </a:p>
          </p:txBody>
        </p:sp>
        <p:sp>
          <p:nvSpPr>
            <p:cNvPr id="6" name="TextBox 6">
              <a:extLst>
                <a:ext uri="{FF2B5EF4-FFF2-40B4-BE49-F238E27FC236}">
                  <a16:creationId xmlns:a16="http://schemas.microsoft.com/office/drawing/2014/main" id="{487002B2-35A9-F13D-D5CC-717C1885C50C}"/>
                </a:ext>
              </a:extLst>
            </p:cNvPr>
            <p:cNvSpPr txBox="1"/>
            <p:nvPr/>
          </p:nvSpPr>
          <p:spPr>
            <a:xfrm>
              <a:off x="0" y="0"/>
              <a:ext cx="2137363" cy="181384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7" name="TextBox 7">
            <a:extLst>
              <a:ext uri="{FF2B5EF4-FFF2-40B4-BE49-F238E27FC236}">
                <a16:creationId xmlns:a16="http://schemas.microsoft.com/office/drawing/2014/main" id="{2784E446-9780-0FF5-991D-3F203F694A88}"/>
              </a:ext>
            </a:extLst>
          </p:cNvPr>
          <p:cNvSpPr txBox="1"/>
          <p:nvPr/>
        </p:nvSpPr>
        <p:spPr>
          <a:xfrm>
            <a:off x="9276259" y="1961218"/>
            <a:ext cx="7487742" cy="7109639"/>
          </a:xfrm>
          <a:prstGeom prst="rect">
            <a:avLst/>
          </a:prstGeom>
        </p:spPr>
        <p:txBody>
          <a:bodyPr wrap="square" lIns="0" tIns="0" rIns="0" bIns="0" rtlCol="0" anchor="t">
            <a:spAutoFit/>
          </a:bodyPr>
          <a:lstStyle/>
          <a:p>
            <a:pPr marL="342900" indent="-342900">
              <a:buFont typeface="Wingdings" panose="05000000000000000000" pitchFamily="2" charset="2"/>
              <a:buChar char="q"/>
            </a:pPr>
            <a:r>
              <a:rPr lang="en-US" sz="2200" spc="192" dirty="0">
                <a:latin typeface="Times New Roman" panose="02020603050405020304" pitchFamily="18" charset="0"/>
                <a:ea typeface="Maragsa"/>
                <a:cs typeface="Times New Roman" panose="02020603050405020304" pitchFamily="18" charset="0"/>
                <a:sym typeface="Maragsa"/>
              </a:rPr>
              <a:t>The ARIMAX model demonstrated moderate effectiveness for forecasting least and most ordered meals, but its performance was hindered by the high variability and occasional demand spikes in these categories. These challenges resulted in larger prediction errors, revealing that traditional time series models struggle to capture abrupt changes in consumer behavior or extreme fluctuations in demand. This indicates a need for more robust methods, such as integrating additional external factors or exploring machine learning approaches, to enhance the predictive accuracy for meals with highly variable demand patterns.</a:t>
            </a:r>
          </a:p>
          <a:p>
            <a:pPr marL="342900" indent="-342900">
              <a:buFont typeface="Wingdings" panose="05000000000000000000" pitchFamily="2" charset="2"/>
              <a:buChar char="q"/>
            </a:pPr>
            <a:endParaRPr lang="en-US" sz="2200" spc="192" dirty="0">
              <a:latin typeface="Times New Roman" panose="02020603050405020304" pitchFamily="18" charset="0"/>
              <a:ea typeface="Maragsa"/>
              <a:cs typeface="Times New Roman" panose="02020603050405020304" pitchFamily="18" charset="0"/>
              <a:sym typeface="Maragsa"/>
            </a:endParaRPr>
          </a:p>
          <a:p>
            <a:pPr marL="342900" indent="-342900">
              <a:buFont typeface="Wingdings" panose="05000000000000000000" pitchFamily="2" charset="2"/>
              <a:buChar char="q"/>
            </a:pPr>
            <a:endParaRPr lang="en-US" sz="2200" spc="192" dirty="0">
              <a:latin typeface="Times New Roman" panose="02020603050405020304" pitchFamily="18" charset="0"/>
              <a:ea typeface="Maragsa"/>
              <a:cs typeface="Times New Roman" panose="02020603050405020304" pitchFamily="18" charset="0"/>
              <a:sym typeface="Maragsa"/>
            </a:endParaRPr>
          </a:p>
          <a:p>
            <a:pPr marL="342900" indent="-342900">
              <a:buFont typeface="Wingdings" panose="05000000000000000000" pitchFamily="2" charset="2"/>
              <a:buChar char="q"/>
            </a:pPr>
            <a:r>
              <a:rPr lang="en-US" sz="2200" spc="192" dirty="0">
                <a:latin typeface="Times New Roman" panose="02020603050405020304" pitchFamily="18" charset="0"/>
                <a:ea typeface="Maragsa"/>
                <a:cs typeface="Times New Roman" panose="02020603050405020304" pitchFamily="18" charset="0"/>
                <a:sym typeface="Maragsa"/>
              </a:rPr>
              <a:t>Linear regression analysis provided complementary insights, revealing the significant impact of pricing, promotions, and meal visibility on demand. The results highlighted the importance of dynamic pricing and strategic promotional planning to manage and influence meal orders effectively.</a:t>
            </a:r>
          </a:p>
        </p:txBody>
      </p:sp>
      <p:sp>
        <p:nvSpPr>
          <p:cNvPr id="9" name="Freeform 9">
            <a:extLst>
              <a:ext uri="{FF2B5EF4-FFF2-40B4-BE49-F238E27FC236}">
                <a16:creationId xmlns:a16="http://schemas.microsoft.com/office/drawing/2014/main" id="{2BF7D4B7-BAE0-846F-7273-DBA88C32FF3C}"/>
              </a:ext>
            </a:extLst>
          </p:cNvPr>
          <p:cNvSpPr/>
          <p:nvPr/>
        </p:nvSpPr>
        <p:spPr>
          <a:xfrm>
            <a:off x="831378" y="2176773"/>
            <a:ext cx="7703385" cy="7017084"/>
          </a:xfrm>
          <a:custGeom>
            <a:avLst/>
            <a:gdLst/>
            <a:ahLst/>
            <a:cxnLst/>
            <a:rect l="l" t="t" r="r" b="b"/>
            <a:pathLst>
              <a:path w="7703385" h="7017084">
                <a:moveTo>
                  <a:pt x="0" y="0"/>
                </a:moveTo>
                <a:lnTo>
                  <a:pt x="7703385" y="0"/>
                </a:lnTo>
                <a:lnTo>
                  <a:pt x="7703385" y="7017084"/>
                </a:lnTo>
                <a:lnTo>
                  <a:pt x="0" y="7017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0" name="TextBox 10">
            <a:extLst>
              <a:ext uri="{FF2B5EF4-FFF2-40B4-BE49-F238E27FC236}">
                <a16:creationId xmlns:a16="http://schemas.microsoft.com/office/drawing/2014/main" id="{AEC1FD2F-F2EE-4C3F-F20A-5E05D7551E77}"/>
              </a:ext>
            </a:extLst>
          </p:cNvPr>
          <p:cNvSpPr txBox="1"/>
          <p:nvPr/>
        </p:nvSpPr>
        <p:spPr>
          <a:xfrm>
            <a:off x="2057400" y="840801"/>
            <a:ext cx="141732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Conclusion</a:t>
            </a:r>
          </a:p>
        </p:txBody>
      </p:sp>
      <p:sp>
        <p:nvSpPr>
          <p:cNvPr id="11" name="TextBox 20">
            <a:extLst>
              <a:ext uri="{FF2B5EF4-FFF2-40B4-BE49-F238E27FC236}">
                <a16:creationId xmlns:a16="http://schemas.microsoft.com/office/drawing/2014/main" id="{B41F0A83-1749-B69F-77B7-8F7E09996F65}"/>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2" name="TextBox 5">
            <a:extLst>
              <a:ext uri="{FF2B5EF4-FFF2-40B4-BE49-F238E27FC236}">
                <a16:creationId xmlns:a16="http://schemas.microsoft.com/office/drawing/2014/main" id="{5461832E-D92F-CE0E-E6D5-A0EF0E609E61}"/>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Tree>
    <p:extLst>
      <p:ext uri="{BB962C8B-B14F-4D97-AF65-F5344CB8AC3E}">
        <p14:creationId xmlns:p14="http://schemas.microsoft.com/office/powerpoint/2010/main" val="1961717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2EFA8-DDAE-9B72-6551-20E251BFAB06}"/>
            </a:ext>
          </a:extLst>
        </p:cNvPr>
        <p:cNvGrpSpPr/>
        <p:nvPr/>
      </p:nvGrpSpPr>
      <p:grpSpPr>
        <a:xfrm>
          <a:off x="0" y="0"/>
          <a:ext cx="0" cy="0"/>
          <a:chOff x="0" y="0"/>
          <a:chExt cx="0" cy="0"/>
        </a:xfrm>
      </p:grpSpPr>
      <p:sp>
        <p:nvSpPr>
          <p:cNvPr id="47" name="TextBox 10">
            <a:extLst>
              <a:ext uri="{FF2B5EF4-FFF2-40B4-BE49-F238E27FC236}">
                <a16:creationId xmlns:a16="http://schemas.microsoft.com/office/drawing/2014/main" id="{21171545-E8EB-775B-5331-C06677E07EDB}"/>
              </a:ext>
            </a:extLst>
          </p:cNvPr>
          <p:cNvSpPr txBox="1"/>
          <p:nvPr/>
        </p:nvSpPr>
        <p:spPr>
          <a:xfrm>
            <a:off x="2057400" y="690393"/>
            <a:ext cx="141732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Maragsa"/>
                <a:ea typeface="Maragsa"/>
                <a:cs typeface="Maragsa"/>
                <a:sym typeface="Maragsa"/>
              </a:rPr>
              <a:t>Business Strategy Insights </a:t>
            </a:r>
          </a:p>
        </p:txBody>
      </p:sp>
      <p:sp>
        <p:nvSpPr>
          <p:cNvPr id="48" name="TextBox 20">
            <a:extLst>
              <a:ext uri="{FF2B5EF4-FFF2-40B4-BE49-F238E27FC236}">
                <a16:creationId xmlns:a16="http://schemas.microsoft.com/office/drawing/2014/main" id="{9B61DCB9-82D3-C3DF-E7A1-670C53482186}"/>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Maragsa"/>
                <a:ea typeface="Maragsa"/>
                <a:cs typeface="Maragsa"/>
                <a:sym typeface="Maragsa"/>
              </a:rPr>
              <a:t>Demand Forecasting in the Food Delivery Industry</a:t>
            </a:r>
          </a:p>
        </p:txBody>
      </p:sp>
      <p:sp>
        <p:nvSpPr>
          <p:cNvPr id="49" name="TextBox 5">
            <a:extLst>
              <a:ext uri="{FF2B5EF4-FFF2-40B4-BE49-F238E27FC236}">
                <a16:creationId xmlns:a16="http://schemas.microsoft.com/office/drawing/2014/main" id="{8534BF76-4A62-A909-3479-8F4954A601B3}"/>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Maragsa"/>
                <a:ea typeface="Maragsa"/>
                <a:cs typeface="Maragsa"/>
                <a:sym typeface="Maragsa"/>
              </a:rPr>
              <a:t>UNIVERSITY OF INFORMATION AND TECHNOLOGY </a:t>
            </a:r>
          </a:p>
        </p:txBody>
      </p:sp>
      <p:sp>
        <p:nvSpPr>
          <p:cNvPr id="51" name="TextBox 7">
            <a:extLst>
              <a:ext uri="{FF2B5EF4-FFF2-40B4-BE49-F238E27FC236}">
                <a16:creationId xmlns:a16="http://schemas.microsoft.com/office/drawing/2014/main" id="{A7862ED1-6B02-7E03-F407-5DC9AB833E7E}"/>
              </a:ext>
            </a:extLst>
          </p:cNvPr>
          <p:cNvSpPr txBox="1"/>
          <p:nvPr/>
        </p:nvSpPr>
        <p:spPr>
          <a:xfrm>
            <a:off x="7772401" y="1907451"/>
            <a:ext cx="10287000" cy="7689156"/>
          </a:xfrm>
          <a:prstGeom prst="rect">
            <a:avLst/>
          </a:prstGeom>
        </p:spPr>
        <p:txBody>
          <a:bodyPr wrap="square" lIns="0" tIns="0" rIns="0" bIns="0" rtlCol="0" anchor="t">
            <a:spAutoFit/>
          </a:bodyPr>
          <a:lstStyle/>
          <a:p>
            <a:pPr marL="517525" indent="-288925">
              <a:lnSpc>
                <a:spcPct val="150000"/>
              </a:lnSpc>
              <a:buFont typeface="Arial" panose="020B0604020202020204" pitchFamily="34" charset="0"/>
              <a:buChar char="•"/>
            </a:pPr>
            <a:r>
              <a:rPr lang="en-US" sz="2800" b="1" dirty="0">
                <a:latin typeface="+mj-lt"/>
                <a:ea typeface="Quattrocento Bold"/>
                <a:cs typeface="Quattrocento Bold"/>
                <a:sym typeface="Quattrocento Bold"/>
              </a:rPr>
              <a:t>Targeting Low Performers: </a:t>
            </a:r>
            <a:r>
              <a:rPr lang="en-US" sz="2800" dirty="0">
                <a:latin typeface="+mj-lt"/>
                <a:ea typeface="Quattrocento Bold"/>
                <a:cs typeface="Quattrocento Bold"/>
                <a:sym typeface="Quattrocento Bold"/>
              </a:rPr>
              <a:t>Meals with lower average weekly orders may require strategic promotions or reevaluation to enhance their demand. Adjusting recipes, pricing, or marketing campaigns could make these meals more attractive.</a:t>
            </a:r>
          </a:p>
          <a:p>
            <a:pPr marL="517525" indent="-288925">
              <a:lnSpc>
                <a:spcPct val="150000"/>
              </a:lnSpc>
              <a:buFont typeface="Arial" panose="020B0604020202020204" pitchFamily="34" charset="0"/>
              <a:buChar char="•"/>
            </a:pPr>
            <a:r>
              <a:rPr lang="en-US" sz="2800" b="1" dirty="0">
                <a:latin typeface="+mj-lt"/>
                <a:ea typeface="Quattrocento Bold"/>
                <a:cs typeface="Quattrocento Bold"/>
                <a:sym typeface="Quattrocento Bold"/>
              </a:rPr>
              <a:t>Prioritizing High Performers: </a:t>
            </a:r>
            <a:r>
              <a:rPr lang="en-US" sz="2800" dirty="0">
                <a:latin typeface="+mj-lt"/>
                <a:ea typeface="Quattrocento Bold"/>
                <a:cs typeface="Quattrocento Bold"/>
                <a:sym typeface="Quattrocento Bold"/>
              </a:rPr>
              <a:t>Popular meals should be well-stocked, and operational efficiencies should be maximized to meet consistent demand. This could involve faster preparation times or strategic bulk ordering of ingredients.</a:t>
            </a:r>
          </a:p>
          <a:p>
            <a:pPr marL="517525" indent="-288925">
              <a:lnSpc>
                <a:spcPct val="150000"/>
              </a:lnSpc>
              <a:buFont typeface="Arial" panose="020B0604020202020204" pitchFamily="34" charset="0"/>
              <a:buChar char="•"/>
            </a:pPr>
            <a:r>
              <a:rPr lang="en-US" sz="2800" b="1" dirty="0">
                <a:latin typeface="+mj-lt"/>
                <a:ea typeface="Quattrocento Bold"/>
                <a:cs typeface="Quattrocento Bold"/>
                <a:sym typeface="Quattrocento Bold"/>
              </a:rPr>
              <a:t>Understanding Price Sensitivity: </a:t>
            </a:r>
            <a:r>
              <a:rPr lang="en-US" sz="2800" dirty="0">
                <a:latin typeface="+mj-lt"/>
                <a:ea typeface="Quattrocento Bold"/>
                <a:cs typeface="Quattrocento Bold"/>
                <a:sym typeface="Quattrocento Bold"/>
              </a:rPr>
              <a:t>Analyzing how different price points affect demand provides insights into customer behavior, aiding in the development of effective pricing strategies that balance affordability and profitability.</a:t>
            </a:r>
          </a:p>
        </p:txBody>
      </p:sp>
      <p:sp>
        <p:nvSpPr>
          <p:cNvPr id="2" name="Freeform 4">
            <a:extLst>
              <a:ext uri="{FF2B5EF4-FFF2-40B4-BE49-F238E27FC236}">
                <a16:creationId xmlns:a16="http://schemas.microsoft.com/office/drawing/2014/main" id="{9DFF9153-F392-60A5-663E-9AADE7DA5DE7}"/>
              </a:ext>
            </a:extLst>
          </p:cNvPr>
          <p:cNvSpPr/>
          <p:nvPr/>
        </p:nvSpPr>
        <p:spPr>
          <a:xfrm>
            <a:off x="-152400" y="2504893"/>
            <a:ext cx="7817205" cy="5855798"/>
          </a:xfrm>
          <a:custGeom>
            <a:avLst/>
            <a:gdLst/>
            <a:ahLst/>
            <a:cxnLst/>
            <a:rect l="l" t="t" r="r" b="b"/>
            <a:pathLst>
              <a:path w="7817205" h="5855798">
                <a:moveTo>
                  <a:pt x="0" y="0"/>
                </a:moveTo>
                <a:lnTo>
                  <a:pt x="7817206" y="0"/>
                </a:lnTo>
                <a:lnTo>
                  <a:pt x="7817206" y="5855798"/>
                </a:lnTo>
                <a:lnTo>
                  <a:pt x="0" y="58557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2270579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sp>
        <p:nvSpPr>
          <p:cNvPr id="4" name="Freeform 4"/>
          <p:cNvSpPr/>
          <p:nvPr/>
        </p:nvSpPr>
        <p:spPr>
          <a:xfrm>
            <a:off x="718284" y="2215601"/>
            <a:ext cx="7817205" cy="5855798"/>
          </a:xfrm>
          <a:custGeom>
            <a:avLst/>
            <a:gdLst/>
            <a:ahLst/>
            <a:cxnLst/>
            <a:rect l="l" t="t" r="r" b="b"/>
            <a:pathLst>
              <a:path w="7817205" h="5855798">
                <a:moveTo>
                  <a:pt x="0" y="0"/>
                </a:moveTo>
                <a:lnTo>
                  <a:pt x="7817206" y="0"/>
                </a:lnTo>
                <a:lnTo>
                  <a:pt x="7817206" y="5855798"/>
                </a:lnTo>
                <a:lnTo>
                  <a:pt x="0" y="58557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9507040" y="1868513"/>
            <a:ext cx="7752260" cy="973455"/>
          </a:xfrm>
          <a:prstGeom prst="rect">
            <a:avLst/>
          </a:prstGeom>
        </p:spPr>
        <p:txBody>
          <a:bodyPr lIns="0" tIns="0" rIns="0" bIns="0" rtlCol="0" anchor="t">
            <a:spAutoFit/>
          </a:bodyPr>
          <a:lstStyle/>
          <a:p>
            <a:pPr algn="l">
              <a:lnSpc>
                <a:spcPts val="7200"/>
              </a:lnSpc>
            </a:pPr>
            <a:r>
              <a:rPr lang="en-US" sz="7200" spc="288" dirty="0">
                <a:solidFill>
                  <a:srgbClr val="5B19EC"/>
                </a:solidFill>
                <a:latin typeface="Maragsa"/>
                <a:ea typeface="Maragsa"/>
                <a:cs typeface="Maragsa"/>
                <a:sym typeface="Maragsa"/>
              </a:rPr>
              <a:t>SUMMARY</a:t>
            </a:r>
          </a:p>
        </p:txBody>
      </p:sp>
      <p:sp>
        <p:nvSpPr>
          <p:cNvPr id="6" name="TextBox 6"/>
          <p:cNvSpPr txBox="1"/>
          <p:nvPr/>
        </p:nvSpPr>
        <p:spPr>
          <a:xfrm>
            <a:off x="9507040" y="3825189"/>
            <a:ext cx="3513090"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a:t>
            </a:r>
          </a:p>
        </p:txBody>
      </p:sp>
      <p:sp>
        <p:nvSpPr>
          <p:cNvPr id="7" name="TextBox 7"/>
          <p:cNvSpPr txBox="1"/>
          <p:nvPr/>
        </p:nvSpPr>
        <p:spPr>
          <a:xfrm>
            <a:off x="9507040" y="3138034"/>
            <a:ext cx="3265689"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01</a:t>
            </a:r>
          </a:p>
        </p:txBody>
      </p:sp>
      <p:sp>
        <p:nvSpPr>
          <p:cNvPr id="8" name="TextBox 8"/>
          <p:cNvSpPr txBox="1"/>
          <p:nvPr/>
        </p:nvSpPr>
        <p:spPr>
          <a:xfrm>
            <a:off x="13746210" y="3825189"/>
            <a:ext cx="3513090"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a:t>
            </a:r>
          </a:p>
        </p:txBody>
      </p:sp>
      <p:sp>
        <p:nvSpPr>
          <p:cNvPr id="9" name="TextBox 9"/>
          <p:cNvSpPr txBox="1"/>
          <p:nvPr/>
        </p:nvSpPr>
        <p:spPr>
          <a:xfrm>
            <a:off x="13746210" y="3138034"/>
            <a:ext cx="3265689"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02</a:t>
            </a:r>
          </a:p>
        </p:txBody>
      </p:sp>
      <p:sp>
        <p:nvSpPr>
          <p:cNvPr id="10" name="TextBox 10"/>
          <p:cNvSpPr txBox="1"/>
          <p:nvPr/>
        </p:nvSpPr>
        <p:spPr>
          <a:xfrm>
            <a:off x="9507040" y="6931552"/>
            <a:ext cx="3513090"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a:t>
            </a:r>
          </a:p>
        </p:txBody>
      </p:sp>
      <p:sp>
        <p:nvSpPr>
          <p:cNvPr id="11" name="TextBox 11"/>
          <p:cNvSpPr txBox="1"/>
          <p:nvPr/>
        </p:nvSpPr>
        <p:spPr>
          <a:xfrm>
            <a:off x="9507040" y="6244396"/>
            <a:ext cx="3265689"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03</a:t>
            </a:r>
          </a:p>
        </p:txBody>
      </p:sp>
      <p:sp>
        <p:nvSpPr>
          <p:cNvPr id="12" name="TextBox 12"/>
          <p:cNvSpPr txBox="1"/>
          <p:nvPr/>
        </p:nvSpPr>
        <p:spPr>
          <a:xfrm>
            <a:off x="13746210" y="6931552"/>
            <a:ext cx="3513090"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a:t>
            </a:r>
          </a:p>
        </p:txBody>
      </p:sp>
      <p:sp>
        <p:nvSpPr>
          <p:cNvPr id="13" name="TextBox 13"/>
          <p:cNvSpPr txBox="1"/>
          <p:nvPr/>
        </p:nvSpPr>
        <p:spPr>
          <a:xfrm>
            <a:off x="13746210" y="6244396"/>
            <a:ext cx="3265689"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C719C-9153-CE3F-2A2C-19E5C05820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64DE8C-F166-B549-1A43-5CDE6B62A6EB}"/>
              </a:ext>
            </a:extLst>
          </p:cNvPr>
          <p:cNvSpPr/>
          <p:nvPr/>
        </p:nvSpPr>
        <p:spPr>
          <a:xfrm>
            <a:off x="1028700" y="2552287"/>
            <a:ext cx="6691904" cy="5572531"/>
          </a:xfrm>
          <a:custGeom>
            <a:avLst/>
            <a:gdLst/>
            <a:ahLst/>
            <a:cxnLst/>
            <a:rect l="l" t="t" r="r" b="b"/>
            <a:pathLst>
              <a:path w="6691904" h="5572531">
                <a:moveTo>
                  <a:pt x="0" y="0"/>
                </a:moveTo>
                <a:lnTo>
                  <a:pt x="6691904" y="0"/>
                </a:lnTo>
                <a:lnTo>
                  <a:pt x="6691904" y="5572531"/>
                </a:lnTo>
                <a:lnTo>
                  <a:pt x="0" y="55725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385C4EAD-9646-5D97-B0C6-E4A44F9A9E6A}"/>
              </a:ext>
            </a:extLst>
          </p:cNvPr>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4" name="TextBox 4">
            <a:extLst>
              <a:ext uri="{FF2B5EF4-FFF2-40B4-BE49-F238E27FC236}">
                <a16:creationId xmlns:a16="http://schemas.microsoft.com/office/drawing/2014/main" id="{9A081ED3-F9CE-3654-6F3B-D5495E39AE48}"/>
              </a:ext>
            </a:extLst>
          </p:cNvPr>
          <p:cNvSpPr txBox="1"/>
          <p:nvPr/>
        </p:nvSpPr>
        <p:spPr>
          <a:xfrm>
            <a:off x="9144000" y="1578832"/>
            <a:ext cx="7752260" cy="973455"/>
          </a:xfrm>
          <a:prstGeom prst="rect">
            <a:avLst/>
          </a:prstGeom>
        </p:spPr>
        <p:txBody>
          <a:bodyPr lIns="0" tIns="0" rIns="0" bIns="0" rtlCol="0" anchor="t">
            <a:spAutoFit/>
          </a:bodyPr>
          <a:lstStyle/>
          <a:p>
            <a:pPr algn="ctr">
              <a:lnSpc>
                <a:spcPts val="7200"/>
              </a:lnSpc>
            </a:pPr>
            <a:r>
              <a:rPr lang="en-US" sz="7200" spc="288">
                <a:solidFill>
                  <a:srgbClr val="5B19EC"/>
                </a:solidFill>
                <a:latin typeface="Maragsa"/>
                <a:ea typeface="Maragsa"/>
                <a:cs typeface="Maragsa"/>
                <a:sym typeface="Maragsa"/>
              </a:rPr>
              <a:t>AGENDA</a:t>
            </a:r>
          </a:p>
        </p:txBody>
      </p:sp>
      <p:sp>
        <p:nvSpPr>
          <p:cNvPr id="5" name="TextBox 5">
            <a:extLst>
              <a:ext uri="{FF2B5EF4-FFF2-40B4-BE49-F238E27FC236}">
                <a16:creationId xmlns:a16="http://schemas.microsoft.com/office/drawing/2014/main" id="{1FA28845-C55D-5CAB-02A9-89CA1CCDD235}"/>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grpSp>
        <p:nvGrpSpPr>
          <p:cNvPr id="6" name="Group 6">
            <a:extLst>
              <a:ext uri="{FF2B5EF4-FFF2-40B4-BE49-F238E27FC236}">
                <a16:creationId xmlns:a16="http://schemas.microsoft.com/office/drawing/2014/main" id="{C07147C7-796E-28A8-A1FC-E68B18A78DEF}"/>
              </a:ext>
            </a:extLst>
          </p:cNvPr>
          <p:cNvGrpSpPr/>
          <p:nvPr/>
        </p:nvGrpSpPr>
        <p:grpSpPr>
          <a:xfrm>
            <a:off x="8659775" y="2980912"/>
            <a:ext cx="4139045" cy="826231"/>
            <a:chOff x="0" y="0"/>
            <a:chExt cx="1090119" cy="217608"/>
          </a:xfrm>
        </p:grpSpPr>
        <p:sp>
          <p:nvSpPr>
            <p:cNvPr id="7" name="Freeform 7">
              <a:extLst>
                <a:ext uri="{FF2B5EF4-FFF2-40B4-BE49-F238E27FC236}">
                  <a16:creationId xmlns:a16="http://schemas.microsoft.com/office/drawing/2014/main" id="{AF88651D-00D1-D34D-7D10-1D4B568654CE}"/>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8" name="TextBox 8">
              <a:extLst>
                <a:ext uri="{FF2B5EF4-FFF2-40B4-BE49-F238E27FC236}">
                  <a16:creationId xmlns:a16="http://schemas.microsoft.com/office/drawing/2014/main" id="{1FD7260A-312C-73CF-E9F5-2852FB869611}"/>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p>
          </p:txBody>
        </p:sp>
      </p:grpSp>
      <p:sp>
        <p:nvSpPr>
          <p:cNvPr id="9" name="TextBox 9">
            <a:extLst>
              <a:ext uri="{FF2B5EF4-FFF2-40B4-BE49-F238E27FC236}">
                <a16:creationId xmlns:a16="http://schemas.microsoft.com/office/drawing/2014/main" id="{FDEBA889-25AA-5F64-EE8F-4FDEFA1CA7B9}"/>
              </a:ext>
            </a:extLst>
          </p:cNvPr>
          <p:cNvSpPr txBox="1"/>
          <p:nvPr/>
        </p:nvSpPr>
        <p:spPr>
          <a:xfrm>
            <a:off x="8897771" y="3113993"/>
            <a:ext cx="830611" cy="645795"/>
          </a:xfrm>
          <a:prstGeom prst="rect">
            <a:avLst/>
          </a:prstGeom>
        </p:spPr>
        <p:txBody>
          <a:bodyPr lIns="0" tIns="0" rIns="0" bIns="0" rtlCol="0" anchor="t">
            <a:spAutoFit/>
          </a:bodyPr>
          <a:lstStyle/>
          <a:p>
            <a:pPr algn="ctr">
              <a:lnSpc>
                <a:spcPts val="4800"/>
              </a:lnSpc>
            </a:pPr>
            <a:r>
              <a:rPr lang="en-US" sz="4800" spc="192">
                <a:solidFill>
                  <a:srgbClr val="5B19EC"/>
                </a:solidFill>
                <a:latin typeface="Maragsa"/>
                <a:ea typeface="Maragsa"/>
                <a:cs typeface="Maragsa"/>
                <a:sym typeface="Maragsa"/>
              </a:rPr>
              <a:t>01</a:t>
            </a:r>
          </a:p>
        </p:txBody>
      </p:sp>
      <p:sp>
        <p:nvSpPr>
          <p:cNvPr id="10" name="TextBox 10">
            <a:extLst>
              <a:ext uri="{FF2B5EF4-FFF2-40B4-BE49-F238E27FC236}">
                <a16:creationId xmlns:a16="http://schemas.microsoft.com/office/drawing/2014/main" id="{5D1A17BA-BA59-4A9E-EEA0-1F9F398DE3F6}"/>
              </a:ext>
            </a:extLst>
          </p:cNvPr>
          <p:cNvSpPr txBox="1"/>
          <p:nvPr/>
        </p:nvSpPr>
        <p:spPr>
          <a:xfrm>
            <a:off x="10033225" y="3174953"/>
            <a:ext cx="2091971" cy="428625"/>
          </a:xfrm>
          <a:prstGeom prst="rect">
            <a:avLst/>
          </a:prstGeom>
        </p:spPr>
        <p:txBody>
          <a:bodyPr lIns="0" tIns="0" rIns="0" bIns="0" rtlCol="0" anchor="t">
            <a:spAutoFit/>
          </a:bodyPr>
          <a:lstStyle/>
          <a:p>
            <a:pPr algn="l">
              <a:lnSpc>
                <a:spcPts val="3359"/>
              </a:lnSpc>
            </a:pPr>
            <a:r>
              <a:rPr lang="en-US" sz="2799" b="1" spc="-139">
                <a:solidFill>
                  <a:srgbClr val="2E2E2E"/>
                </a:solidFill>
                <a:latin typeface="Quattrocento Bold"/>
                <a:ea typeface="Quattrocento Bold"/>
                <a:cs typeface="Quattrocento Bold"/>
                <a:sym typeface="Quattrocento Bold"/>
              </a:rPr>
              <a:t>Add title here</a:t>
            </a:r>
          </a:p>
        </p:txBody>
      </p:sp>
      <p:grpSp>
        <p:nvGrpSpPr>
          <p:cNvPr id="11" name="Group 11">
            <a:extLst>
              <a:ext uri="{FF2B5EF4-FFF2-40B4-BE49-F238E27FC236}">
                <a16:creationId xmlns:a16="http://schemas.microsoft.com/office/drawing/2014/main" id="{BA9FD25C-1140-E586-2AD7-A27C649CE7EB}"/>
              </a:ext>
            </a:extLst>
          </p:cNvPr>
          <p:cNvGrpSpPr/>
          <p:nvPr/>
        </p:nvGrpSpPr>
        <p:grpSpPr>
          <a:xfrm>
            <a:off x="13120255" y="2980912"/>
            <a:ext cx="4139045" cy="826231"/>
            <a:chOff x="0" y="0"/>
            <a:chExt cx="1090119" cy="217608"/>
          </a:xfrm>
        </p:grpSpPr>
        <p:sp>
          <p:nvSpPr>
            <p:cNvPr id="12" name="Freeform 12">
              <a:extLst>
                <a:ext uri="{FF2B5EF4-FFF2-40B4-BE49-F238E27FC236}">
                  <a16:creationId xmlns:a16="http://schemas.microsoft.com/office/drawing/2014/main" id="{5803622D-7AB2-1F74-AB1B-9B175E1BA28A}"/>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13" name="TextBox 13">
              <a:extLst>
                <a:ext uri="{FF2B5EF4-FFF2-40B4-BE49-F238E27FC236}">
                  <a16:creationId xmlns:a16="http://schemas.microsoft.com/office/drawing/2014/main" id="{DEC7096B-9775-6F8E-ED69-CB0B9AAE6EB8}"/>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p>
          </p:txBody>
        </p:sp>
      </p:grpSp>
      <p:sp>
        <p:nvSpPr>
          <p:cNvPr id="14" name="TextBox 14">
            <a:extLst>
              <a:ext uri="{FF2B5EF4-FFF2-40B4-BE49-F238E27FC236}">
                <a16:creationId xmlns:a16="http://schemas.microsoft.com/office/drawing/2014/main" id="{510284E9-EF2D-CBC0-CFBB-1E9915DD668F}"/>
              </a:ext>
            </a:extLst>
          </p:cNvPr>
          <p:cNvSpPr txBox="1"/>
          <p:nvPr/>
        </p:nvSpPr>
        <p:spPr>
          <a:xfrm>
            <a:off x="13358250" y="3113993"/>
            <a:ext cx="830611" cy="645795"/>
          </a:xfrm>
          <a:prstGeom prst="rect">
            <a:avLst/>
          </a:prstGeom>
        </p:spPr>
        <p:txBody>
          <a:bodyPr lIns="0" tIns="0" rIns="0" bIns="0" rtlCol="0" anchor="t">
            <a:spAutoFit/>
          </a:bodyPr>
          <a:lstStyle/>
          <a:p>
            <a:pPr algn="ctr">
              <a:lnSpc>
                <a:spcPts val="4800"/>
              </a:lnSpc>
            </a:pPr>
            <a:r>
              <a:rPr lang="en-US" sz="4800" spc="192">
                <a:solidFill>
                  <a:srgbClr val="5B19EC"/>
                </a:solidFill>
                <a:latin typeface="Maragsa"/>
                <a:ea typeface="Maragsa"/>
                <a:cs typeface="Maragsa"/>
                <a:sym typeface="Maragsa"/>
              </a:rPr>
              <a:t>02</a:t>
            </a:r>
          </a:p>
        </p:txBody>
      </p:sp>
      <p:sp>
        <p:nvSpPr>
          <p:cNvPr id="15" name="TextBox 15">
            <a:extLst>
              <a:ext uri="{FF2B5EF4-FFF2-40B4-BE49-F238E27FC236}">
                <a16:creationId xmlns:a16="http://schemas.microsoft.com/office/drawing/2014/main" id="{7070ACA4-3598-095F-C2AF-AD1524808FD8}"/>
              </a:ext>
            </a:extLst>
          </p:cNvPr>
          <p:cNvSpPr txBox="1"/>
          <p:nvPr/>
        </p:nvSpPr>
        <p:spPr>
          <a:xfrm>
            <a:off x="14493704" y="3174953"/>
            <a:ext cx="2091971" cy="428625"/>
          </a:xfrm>
          <a:prstGeom prst="rect">
            <a:avLst/>
          </a:prstGeom>
        </p:spPr>
        <p:txBody>
          <a:bodyPr lIns="0" tIns="0" rIns="0" bIns="0" rtlCol="0" anchor="t">
            <a:spAutoFit/>
          </a:bodyPr>
          <a:lstStyle/>
          <a:p>
            <a:pPr algn="l">
              <a:lnSpc>
                <a:spcPts val="3359"/>
              </a:lnSpc>
            </a:pPr>
            <a:r>
              <a:rPr lang="en-US" sz="2799" b="1" spc="-139">
                <a:solidFill>
                  <a:srgbClr val="2E2E2E"/>
                </a:solidFill>
                <a:latin typeface="Quattrocento Bold"/>
                <a:ea typeface="Quattrocento Bold"/>
                <a:cs typeface="Quattrocento Bold"/>
                <a:sym typeface="Quattrocento Bold"/>
              </a:rPr>
              <a:t>Add title here</a:t>
            </a:r>
          </a:p>
        </p:txBody>
      </p:sp>
      <p:grpSp>
        <p:nvGrpSpPr>
          <p:cNvPr id="16" name="Group 16">
            <a:extLst>
              <a:ext uri="{FF2B5EF4-FFF2-40B4-BE49-F238E27FC236}">
                <a16:creationId xmlns:a16="http://schemas.microsoft.com/office/drawing/2014/main" id="{DD91B693-0B06-2272-7683-95D39D0E3134}"/>
              </a:ext>
            </a:extLst>
          </p:cNvPr>
          <p:cNvGrpSpPr/>
          <p:nvPr/>
        </p:nvGrpSpPr>
        <p:grpSpPr>
          <a:xfrm>
            <a:off x="10729298" y="4190059"/>
            <a:ext cx="4139045" cy="826231"/>
            <a:chOff x="0" y="0"/>
            <a:chExt cx="1090119" cy="217608"/>
          </a:xfrm>
        </p:grpSpPr>
        <p:sp>
          <p:nvSpPr>
            <p:cNvPr id="17" name="Freeform 17">
              <a:extLst>
                <a:ext uri="{FF2B5EF4-FFF2-40B4-BE49-F238E27FC236}">
                  <a16:creationId xmlns:a16="http://schemas.microsoft.com/office/drawing/2014/main" id="{26FF3F26-A34B-F722-D5A6-AFE2C6EBA9B9}"/>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18" name="TextBox 18">
              <a:extLst>
                <a:ext uri="{FF2B5EF4-FFF2-40B4-BE49-F238E27FC236}">
                  <a16:creationId xmlns:a16="http://schemas.microsoft.com/office/drawing/2014/main" id="{5006EAA4-AEC2-39FF-203F-0361EFED66EC}"/>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p>
          </p:txBody>
        </p:sp>
      </p:grpSp>
      <p:sp>
        <p:nvSpPr>
          <p:cNvPr id="19" name="TextBox 19">
            <a:extLst>
              <a:ext uri="{FF2B5EF4-FFF2-40B4-BE49-F238E27FC236}">
                <a16:creationId xmlns:a16="http://schemas.microsoft.com/office/drawing/2014/main" id="{18C552B0-613B-1FB2-FDBD-37153C123B3D}"/>
              </a:ext>
            </a:extLst>
          </p:cNvPr>
          <p:cNvSpPr txBox="1"/>
          <p:nvPr/>
        </p:nvSpPr>
        <p:spPr>
          <a:xfrm>
            <a:off x="10967293" y="4323140"/>
            <a:ext cx="830611" cy="645795"/>
          </a:xfrm>
          <a:prstGeom prst="rect">
            <a:avLst/>
          </a:prstGeom>
        </p:spPr>
        <p:txBody>
          <a:bodyPr lIns="0" tIns="0" rIns="0" bIns="0" rtlCol="0" anchor="t">
            <a:spAutoFit/>
          </a:bodyPr>
          <a:lstStyle/>
          <a:p>
            <a:pPr algn="ctr">
              <a:lnSpc>
                <a:spcPts val="4800"/>
              </a:lnSpc>
            </a:pPr>
            <a:r>
              <a:rPr lang="en-US" sz="4800" spc="192">
                <a:solidFill>
                  <a:srgbClr val="5B19EC"/>
                </a:solidFill>
                <a:latin typeface="Maragsa"/>
                <a:ea typeface="Maragsa"/>
                <a:cs typeface="Maragsa"/>
                <a:sym typeface="Maragsa"/>
              </a:rPr>
              <a:t>03</a:t>
            </a:r>
          </a:p>
        </p:txBody>
      </p:sp>
      <p:sp>
        <p:nvSpPr>
          <p:cNvPr id="20" name="TextBox 20">
            <a:extLst>
              <a:ext uri="{FF2B5EF4-FFF2-40B4-BE49-F238E27FC236}">
                <a16:creationId xmlns:a16="http://schemas.microsoft.com/office/drawing/2014/main" id="{46EF4FF4-7E8A-FA66-BFDC-F2CCD9BC1FB0}"/>
              </a:ext>
            </a:extLst>
          </p:cNvPr>
          <p:cNvSpPr txBox="1"/>
          <p:nvPr/>
        </p:nvSpPr>
        <p:spPr>
          <a:xfrm>
            <a:off x="12102748" y="4384100"/>
            <a:ext cx="2091971" cy="428625"/>
          </a:xfrm>
          <a:prstGeom prst="rect">
            <a:avLst/>
          </a:prstGeom>
        </p:spPr>
        <p:txBody>
          <a:bodyPr lIns="0" tIns="0" rIns="0" bIns="0" rtlCol="0" anchor="t">
            <a:spAutoFit/>
          </a:bodyPr>
          <a:lstStyle/>
          <a:p>
            <a:pPr algn="l">
              <a:lnSpc>
                <a:spcPts val="3359"/>
              </a:lnSpc>
            </a:pPr>
            <a:r>
              <a:rPr lang="en-US" sz="2799" b="1" spc="-139">
                <a:solidFill>
                  <a:srgbClr val="2E2E2E"/>
                </a:solidFill>
                <a:latin typeface="Quattrocento Bold"/>
                <a:ea typeface="Quattrocento Bold"/>
                <a:cs typeface="Quattrocento Bold"/>
                <a:sym typeface="Quattrocento Bold"/>
              </a:rPr>
              <a:t>Add title here</a:t>
            </a:r>
          </a:p>
        </p:txBody>
      </p:sp>
      <p:grpSp>
        <p:nvGrpSpPr>
          <p:cNvPr id="21" name="Group 21">
            <a:extLst>
              <a:ext uri="{FF2B5EF4-FFF2-40B4-BE49-F238E27FC236}">
                <a16:creationId xmlns:a16="http://schemas.microsoft.com/office/drawing/2014/main" id="{00598127-16CE-4652-7365-3D229E5EE21A}"/>
              </a:ext>
            </a:extLst>
          </p:cNvPr>
          <p:cNvGrpSpPr/>
          <p:nvPr/>
        </p:nvGrpSpPr>
        <p:grpSpPr>
          <a:xfrm>
            <a:off x="8659775" y="5397291"/>
            <a:ext cx="4139045" cy="826231"/>
            <a:chOff x="0" y="0"/>
            <a:chExt cx="1090119" cy="217608"/>
          </a:xfrm>
        </p:grpSpPr>
        <p:sp>
          <p:nvSpPr>
            <p:cNvPr id="22" name="Freeform 22">
              <a:extLst>
                <a:ext uri="{FF2B5EF4-FFF2-40B4-BE49-F238E27FC236}">
                  <a16:creationId xmlns:a16="http://schemas.microsoft.com/office/drawing/2014/main" id="{156E55AD-5EFB-5037-5EAA-20036EE88AC4}"/>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23" name="TextBox 23">
              <a:extLst>
                <a:ext uri="{FF2B5EF4-FFF2-40B4-BE49-F238E27FC236}">
                  <a16:creationId xmlns:a16="http://schemas.microsoft.com/office/drawing/2014/main" id="{69155AE6-4F7B-6B7E-B682-FD61890134F5}"/>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p>
          </p:txBody>
        </p:sp>
      </p:grpSp>
      <p:sp>
        <p:nvSpPr>
          <p:cNvPr id="24" name="TextBox 24">
            <a:extLst>
              <a:ext uri="{FF2B5EF4-FFF2-40B4-BE49-F238E27FC236}">
                <a16:creationId xmlns:a16="http://schemas.microsoft.com/office/drawing/2014/main" id="{2C987B4B-0155-8496-E1C2-DCAF68797055}"/>
              </a:ext>
            </a:extLst>
          </p:cNvPr>
          <p:cNvSpPr txBox="1"/>
          <p:nvPr/>
        </p:nvSpPr>
        <p:spPr>
          <a:xfrm>
            <a:off x="8897771" y="5530371"/>
            <a:ext cx="830611" cy="645795"/>
          </a:xfrm>
          <a:prstGeom prst="rect">
            <a:avLst/>
          </a:prstGeom>
        </p:spPr>
        <p:txBody>
          <a:bodyPr lIns="0" tIns="0" rIns="0" bIns="0" rtlCol="0" anchor="t">
            <a:spAutoFit/>
          </a:bodyPr>
          <a:lstStyle/>
          <a:p>
            <a:pPr algn="ctr">
              <a:lnSpc>
                <a:spcPts val="4800"/>
              </a:lnSpc>
            </a:pPr>
            <a:r>
              <a:rPr lang="en-US" sz="4800" spc="192">
                <a:solidFill>
                  <a:srgbClr val="5B19EC"/>
                </a:solidFill>
                <a:latin typeface="Maragsa"/>
                <a:ea typeface="Maragsa"/>
                <a:cs typeface="Maragsa"/>
                <a:sym typeface="Maragsa"/>
              </a:rPr>
              <a:t>04</a:t>
            </a:r>
          </a:p>
        </p:txBody>
      </p:sp>
      <p:sp>
        <p:nvSpPr>
          <p:cNvPr id="25" name="TextBox 25">
            <a:extLst>
              <a:ext uri="{FF2B5EF4-FFF2-40B4-BE49-F238E27FC236}">
                <a16:creationId xmlns:a16="http://schemas.microsoft.com/office/drawing/2014/main" id="{9F59AE40-3CEA-AB8C-319C-09AA0E577993}"/>
              </a:ext>
            </a:extLst>
          </p:cNvPr>
          <p:cNvSpPr txBox="1"/>
          <p:nvPr/>
        </p:nvSpPr>
        <p:spPr>
          <a:xfrm>
            <a:off x="10033225" y="5591331"/>
            <a:ext cx="2091971" cy="428625"/>
          </a:xfrm>
          <a:prstGeom prst="rect">
            <a:avLst/>
          </a:prstGeom>
        </p:spPr>
        <p:txBody>
          <a:bodyPr lIns="0" tIns="0" rIns="0" bIns="0" rtlCol="0" anchor="t">
            <a:spAutoFit/>
          </a:bodyPr>
          <a:lstStyle/>
          <a:p>
            <a:pPr algn="l">
              <a:lnSpc>
                <a:spcPts val="3359"/>
              </a:lnSpc>
            </a:pPr>
            <a:r>
              <a:rPr lang="en-US" sz="2799" b="1" spc="-139">
                <a:solidFill>
                  <a:srgbClr val="2E2E2E"/>
                </a:solidFill>
                <a:latin typeface="Quattrocento Bold"/>
                <a:ea typeface="Quattrocento Bold"/>
                <a:cs typeface="Quattrocento Bold"/>
                <a:sym typeface="Quattrocento Bold"/>
              </a:rPr>
              <a:t>Add title here</a:t>
            </a:r>
          </a:p>
        </p:txBody>
      </p:sp>
      <p:grpSp>
        <p:nvGrpSpPr>
          <p:cNvPr id="26" name="Group 26">
            <a:extLst>
              <a:ext uri="{FF2B5EF4-FFF2-40B4-BE49-F238E27FC236}">
                <a16:creationId xmlns:a16="http://schemas.microsoft.com/office/drawing/2014/main" id="{D2D81342-92BB-5F80-45AD-BAC297816C60}"/>
              </a:ext>
            </a:extLst>
          </p:cNvPr>
          <p:cNvGrpSpPr/>
          <p:nvPr/>
        </p:nvGrpSpPr>
        <p:grpSpPr>
          <a:xfrm>
            <a:off x="13120255" y="5397291"/>
            <a:ext cx="4139045" cy="826231"/>
            <a:chOff x="0" y="0"/>
            <a:chExt cx="1090119" cy="217608"/>
          </a:xfrm>
        </p:grpSpPr>
        <p:sp>
          <p:nvSpPr>
            <p:cNvPr id="27" name="Freeform 27">
              <a:extLst>
                <a:ext uri="{FF2B5EF4-FFF2-40B4-BE49-F238E27FC236}">
                  <a16:creationId xmlns:a16="http://schemas.microsoft.com/office/drawing/2014/main" id="{A4D18BB0-5A1B-33DB-2CCB-48B8130A6C8D}"/>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28" name="TextBox 28">
              <a:extLst>
                <a:ext uri="{FF2B5EF4-FFF2-40B4-BE49-F238E27FC236}">
                  <a16:creationId xmlns:a16="http://schemas.microsoft.com/office/drawing/2014/main" id="{58CA39BC-9914-1670-C053-73DC4B80455C}"/>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p>
          </p:txBody>
        </p:sp>
      </p:grpSp>
      <p:sp>
        <p:nvSpPr>
          <p:cNvPr id="29" name="TextBox 29">
            <a:extLst>
              <a:ext uri="{FF2B5EF4-FFF2-40B4-BE49-F238E27FC236}">
                <a16:creationId xmlns:a16="http://schemas.microsoft.com/office/drawing/2014/main" id="{FA04CE5C-F18B-4CE7-375B-726850DA329C}"/>
              </a:ext>
            </a:extLst>
          </p:cNvPr>
          <p:cNvSpPr txBox="1"/>
          <p:nvPr/>
        </p:nvSpPr>
        <p:spPr>
          <a:xfrm>
            <a:off x="13358250" y="5530371"/>
            <a:ext cx="830611" cy="645795"/>
          </a:xfrm>
          <a:prstGeom prst="rect">
            <a:avLst/>
          </a:prstGeom>
        </p:spPr>
        <p:txBody>
          <a:bodyPr lIns="0" tIns="0" rIns="0" bIns="0" rtlCol="0" anchor="t">
            <a:spAutoFit/>
          </a:bodyPr>
          <a:lstStyle/>
          <a:p>
            <a:pPr algn="ctr">
              <a:lnSpc>
                <a:spcPts val="4800"/>
              </a:lnSpc>
            </a:pPr>
            <a:r>
              <a:rPr lang="en-US" sz="4800" spc="192">
                <a:solidFill>
                  <a:srgbClr val="5B19EC"/>
                </a:solidFill>
                <a:latin typeface="Maragsa"/>
                <a:ea typeface="Maragsa"/>
                <a:cs typeface="Maragsa"/>
                <a:sym typeface="Maragsa"/>
              </a:rPr>
              <a:t>05</a:t>
            </a:r>
          </a:p>
        </p:txBody>
      </p:sp>
      <p:sp>
        <p:nvSpPr>
          <p:cNvPr id="30" name="TextBox 30">
            <a:extLst>
              <a:ext uri="{FF2B5EF4-FFF2-40B4-BE49-F238E27FC236}">
                <a16:creationId xmlns:a16="http://schemas.microsoft.com/office/drawing/2014/main" id="{113F05BD-472D-41AD-2C46-675EF0131291}"/>
              </a:ext>
            </a:extLst>
          </p:cNvPr>
          <p:cNvSpPr txBox="1"/>
          <p:nvPr/>
        </p:nvSpPr>
        <p:spPr>
          <a:xfrm>
            <a:off x="14493704" y="5591331"/>
            <a:ext cx="2091971" cy="428625"/>
          </a:xfrm>
          <a:prstGeom prst="rect">
            <a:avLst/>
          </a:prstGeom>
        </p:spPr>
        <p:txBody>
          <a:bodyPr lIns="0" tIns="0" rIns="0" bIns="0" rtlCol="0" anchor="t">
            <a:spAutoFit/>
          </a:bodyPr>
          <a:lstStyle/>
          <a:p>
            <a:pPr algn="l">
              <a:lnSpc>
                <a:spcPts val="3359"/>
              </a:lnSpc>
            </a:pPr>
            <a:r>
              <a:rPr lang="en-US" sz="2799" b="1" spc="-139">
                <a:solidFill>
                  <a:srgbClr val="2E2E2E"/>
                </a:solidFill>
                <a:latin typeface="Quattrocento Bold"/>
                <a:ea typeface="Quattrocento Bold"/>
                <a:cs typeface="Quattrocento Bold"/>
                <a:sym typeface="Quattrocento Bold"/>
              </a:rPr>
              <a:t>Add title here</a:t>
            </a:r>
          </a:p>
        </p:txBody>
      </p:sp>
      <p:grpSp>
        <p:nvGrpSpPr>
          <p:cNvPr id="31" name="Group 31">
            <a:extLst>
              <a:ext uri="{FF2B5EF4-FFF2-40B4-BE49-F238E27FC236}">
                <a16:creationId xmlns:a16="http://schemas.microsoft.com/office/drawing/2014/main" id="{E3A734CE-ACDE-B6E0-0790-114094A12DF1}"/>
              </a:ext>
            </a:extLst>
          </p:cNvPr>
          <p:cNvGrpSpPr/>
          <p:nvPr/>
        </p:nvGrpSpPr>
        <p:grpSpPr>
          <a:xfrm>
            <a:off x="10729298" y="6604522"/>
            <a:ext cx="4139045" cy="826231"/>
            <a:chOff x="0" y="0"/>
            <a:chExt cx="1090119" cy="217608"/>
          </a:xfrm>
        </p:grpSpPr>
        <p:sp>
          <p:nvSpPr>
            <p:cNvPr id="32" name="Freeform 32">
              <a:extLst>
                <a:ext uri="{FF2B5EF4-FFF2-40B4-BE49-F238E27FC236}">
                  <a16:creationId xmlns:a16="http://schemas.microsoft.com/office/drawing/2014/main" id="{E8BACFBF-5985-300B-A75C-08A48F042C90}"/>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33" name="TextBox 33">
              <a:extLst>
                <a:ext uri="{FF2B5EF4-FFF2-40B4-BE49-F238E27FC236}">
                  <a16:creationId xmlns:a16="http://schemas.microsoft.com/office/drawing/2014/main" id="{81E99489-6660-8119-A71B-5155BDEEF237}"/>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p>
          </p:txBody>
        </p:sp>
      </p:grpSp>
      <p:sp>
        <p:nvSpPr>
          <p:cNvPr id="34" name="TextBox 34">
            <a:extLst>
              <a:ext uri="{FF2B5EF4-FFF2-40B4-BE49-F238E27FC236}">
                <a16:creationId xmlns:a16="http://schemas.microsoft.com/office/drawing/2014/main" id="{6D932D54-BE34-6A3D-24A1-A916F83648AE}"/>
              </a:ext>
            </a:extLst>
          </p:cNvPr>
          <p:cNvSpPr txBox="1"/>
          <p:nvPr/>
        </p:nvSpPr>
        <p:spPr>
          <a:xfrm>
            <a:off x="10967293" y="6737602"/>
            <a:ext cx="830611" cy="645795"/>
          </a:xfrm>
          <a:prstGeom prst="rect">
            <a:avLst/>
          </a:prstGeom>
        </p:spPr>
        <p:txBody>
          <a:bodyPr lIns="0" tIns="0" rIns="0" bIns="0" rtlCol="0" anchor="t">
            <a:spAutoFit/>
          </a:bodyPr>
          <a:lstStyle/>
          <a:p>
            <a:pPr algn="ctr">
              <a:lnSpc>
                <a:spcPts val="4800"/>
              </a:lnSpc>
            </a:pPr>
            <a:r>
              <a:rPr lang="en-US" sz="4800" spc="192">
                <a:solidFill>
                  <a:srgbClr val="5B19EC"/>
                </a:solidFill>
                <a:latin typeface="Maragsa"/>
                <a:ea typeface="Maragsa"/>
                <a:cs typeface="Maragsa"/>
                <a:sym typeface="Maragsa"/>
              </a:rPr>
              <a:t>06</a:t>
            </a:r>
          </a:p>
        </p:txBody>
      </p:sp>
      <p:sp>
        <p:nvSpPr>
          <p:cNvPr id="35" name="TextBox 35">
            <a:extLst>
              <a:ext uri="{FF2B5EF4-FFF2-40B4-BE49-F238E27FC236}">
                <a16:creationId xmlns:a16="http://schemas.microsoft.com/office/drawing/2014/main" id="{490A77F9-DB8F-469C-3FDD-FD72473F5C5B}"/>
              </a:ext>
            </a:extLst>
          </p:cNvPr>
          <p:cNvSpPr txBox="1"/>
          <p:nvPr/>
        </p:nvSpPr>
        <p:spPr>
          <a:xfrm>
            <a:off x="12102748" y="6798562"/>
            <a:ext cx="2091971" cy="428625"/>
          </a:xfrm>
          <a:prstGeom prst="rect">
            <a:avLst/>
          </a:prstGeom>
        </p:spPr>
        <p:txBody>
          <a:bodyPr lIns="0" tIns="0" rIns="0" bIns="0" rtlCol="0" anchor="t">
            <a:spAutoFit/>
          </a:bodyPr>
          <a:lstStyle/>
          <a:p>
            <a:pPr algn="l">
              <a:lnSpc>
                <a:spcPts val="3359"/>
              </a:lnSpc>
            </a:pPr>
            <a:r>
              <a:rPr lang="en-US" sz="2799" b="1" spc="-139">
                <a:solidFill>
                  <a:srgbClr val="2E2E2E"/>
                </a:solidFill>
                <a:latin typeface="Quattrocento Bold"/>
                <a:ea typeface="Quattrocento Bold"/>
                <a:cs typeface="Quattrocento Bold"/>
                <a:sym typeface="Quattrocento Bold"/>
              </a:rPr>
              <a:t>Add title here</a:t>
            </a:r>
          </a:p>
        </p:txBody>
      </p:sp>
      <p:grpSp>
        <p:nvGrpSpPr>
          <p:cNvPr id="36" name="Group 36">
            <a:extLst>
              <a:ext uri="{FF2B5EF4-FFF2-40B4-BE49-F238E27FC236}">
                <a16:creationId xmlns:a16="http://schemas.microsoft.com/office/drawing/2014/main" id="{8A6AA11E-9D2D-ADE7-33F6-494A0AF7960B}"/>
              </a:ext>
            </a:extLst>
          </p:cNvPr>
          <p:cNvGrpSpPr/>
          <p:nvPr/>
        </p:nvGrpSpPr>
        <p:grpSpPr>
          <a:xfrm>
            <a:off x="8659775" y="7811753"/>
            <a:ext cx="4139045" cy="826231"/>
            <a:chOff x="0" y="0"/>
            <a:chExt cx="1090119" cy="217608"/>
          </a:xfrm>
        </p:grpSpPr>
        <p:sp>
          <p:nvSpPr>
            <p:cNvPr id="37" name="Freeform 37">
              <a:extLst>
                <a:ext uri="{FF2B5EF4-FFF2-40B4-BE49-F238E27FC236}">
                  <a16:creationId xmlns:a16="http://schemas.microsoft.com/office/drawing/2014/main" id="{7FDF54E7-92D1-5A82-B068-2D7CE29B1554}"/>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38" name="TextBox 38">
              <a:extLst>
                <a:ext uri="{FF2B5EF4-FFF2-40B4-BE49-F238E27FC236}">
                  <a16:creationId xmlns:a16="http://schemas.microsoft.com/office/drawing/2014/main" id="{7226DAC7-AC29-0146-F355-B7B3EADB2C6E}"/>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p>
          </p:txBody>
        </p:sp>
      </p:grpSp>
      <p:sp>
        <p:nvSpPr>
          <p:cNvPr id="39" name="TextBox 39">
            <a:extLst>
              <a:ext uri="{FF2B5EF4-FFF2-40B4-BE49-F238E27FC236}">
                <a16:creationId xmlns:a16="http://schemas.microsoft.com/office/drawing/2014/main" id="{D23C5452-97AF-C2B9-F20F-BD3D45158600}"/>
              </a:ext>
            </a:extLst>
          </p:cNvPr>
          <p:cNvSpPr txBox="1"/>
          <p:nvPr/>
        </p:nvSpPr>
        <p:spPr>
          <a:xfrm>
            <a:off x="8897771" y="7944834"/>
            <a:ext cx="830611" cy="645795"/>
          </a:xfrm>
          <a:prstGeom prst="rect">
            <a:avLst/>
          </a:prstGeom>
        </p:spPr>
        <p:txBody>
          <a:bodyPr lIns="0" tIns="0" rIns="0" bIns="0" rtlCol="0" anchor="t">
            <a:spAutoFit/>
          </a:bodyPr>
          <a:lstStyle/>
          <a:p>
            <a:pPr algn="ctr">
              <a:lnSpc>
                <a:spcPts val="4800"/>
              </a:lnSpc>
            </a:pPr>
            <a:r>
              <a:rPr lang="en-US" sz="4800" spc="192">
                <a:solidFill>
                  <a:srgbClr val="5B19EC"/>
                </a:solidFill>
                <a:latin typeface="Maragsa"/>
                <a:ea typeface="Maragsa"/>
                <a:cs typeface="Maragsa"/>
                <a:sym typeface="Maragsa"/>
              </a:rPr>
              <a:t>07</a:t>
            </a:r>
          </a:p>
        </p:txBody>
      </p:sp>
      <p:sp>
        <p:nvSpPr>
          <p:cNvPr id="40" name="TextBox 40">
            <a:extLst>
              <a:ext uri="{FF2B5EF4-FFF2-40B4-BE49-F238E27FC236}">
                <a16:creationId xmlns:a16="http://schemas.microsoft.com/office/drawing/2014/main" id="{67E65EE6-3094-CEC9-50F4-B44C049B4050}"/>
              </a:ext>
            </a:extLst>
          </p:cNvPr>
          <p:cNvSpPr txBox="1"/>
          <p:nvPr/>
        </p:nvSpPr>
        <p:spPr>
          <a:xfrm>
            <a:off x="10033225" y="8005794"/>
            <a:ext cx="2091971" cy="428625"/>
          </a:xfrm>
          <a:prstGeom prst="rect">
            <a:avLst/>
          </a:prstGeom>
        </p:spPr>
        <p:txBody>
          <a:bodyPr lIns="0" tIns="0" rIns="0" bIns="0" rtlCol="0" anchor="t">
            <a:spAutoFit/>
          </a:bodyPr>
          <a:lstStyle/>
          <a:p>
            <a:pPr algn="l">
              <a:lnSpc>
                <a:spcPts val="3359"/>
              </a:lnSpc>
            </a:pPr>
            <a:r>
              <a:rPr lang="en-US" sz="2799" b="1" spc="-139">
                <a:solidFill>
                  <a:srgbClr val="2E2E2E"/>
                </a:solidFill>
                <a:latin typeface="Quattrocento Bold"/>
                <a:ea typeface="Quattrocento Bold"/>
                <a:cs typeface="Quattrocento Bold"/>
                <a:sym typeface="Quattrocento Bold"/>
              </a:rPr>
              <a:t>Add title here</a:t>
            </a:r>
          </a:p>
        </p:txBody>
      </p:sp>
      <p:grpSp>
        <p:nvGrpSpPr>
          <p:cNvPr id="41" name="Group 41">
            <a:extLst>
              <a:ext uri="{FF2B5EF4-FFF2-40B4-BE49-F238E27FC236}">
                <a16:creationId xmlns:a16="http://schemas.microsoft.com/office/drawing/2014/main" id="{A3F565B5-4AF6-A06E-4796-B431C4D9C3FA}"/>
              </a:ext>
            </a:extLst>
          </p:cNvPr>
          <p:cNvGrpSpPr/>
          <p:nvPr/>
        </p:nvGrpSpPr>
        <p:grpSpPr>
          <a:xfrm>
            <a:off x="13120255" y="7811753"/>
            <a:ext cx="4139045" cy="826231"/>
            <a:chOff x="0" y="0"/>
            <a:chExt cx="1090119" cy="217608"/>
          </a:xfrm>
        </p:grpSpPr>
        <p:sp>
          <p:nvSpPr>
            <p:cNvPr id="42" name="Freeform 42">
              <a:extLst>
                <a:ext uri="{FF2B5EF4-FFF2-40B4-BE49-F238E27FC236}">
                  <a16:creationId xmlns:a16="http://schemas.microsoft.com/office/drawing/2014/main" id="{E5E6C7DF-A229-DE7F-96D2-894AFA48A56B}"/>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43" name="TextBox 43">
              <a:extLst>
                <a:ext uri="{FF2B5EF4-FFF2-40B4-BE49-F238E27FC236}">
                  <a16:creationId xmlns:a16="http://schemas.microsoft.com/office/drawing/2014/main" id="{7D89CD6E-AC39-32D0-D515-606740E0D5BE}"/>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p>
          </p:txBody>
        </p:sp>
      </p:grpSp>
      <p:sp>
        <p:nvSpPr>
          <p:cNvPr id="44" name="TextBox 44">
            <a:extLst>
              <a:ext uri="{FF2B5EF4-FFF2-40B4-BE49-F238E27FC236}">
                <a16:creationId xmlns:a16="http://schemas.microsoft.com/office/drawing/2014/main" id="{D921C552-B728-1850-683A-C27D8E80DE73}"/>
              </a:ext>
            </a:extLst>
          </p:cNvPr>
          <p:cNvSpPr txBox="1"/>
          <p:nvPr/>
        </p:nvSpPr>
        <p:spPr>
          <a:xfrm>
            <a:off x="13358250" y="7944834"/>
            <a:ext cx="830611" cy="645795"/>
          </a:xfrm>
          <a:prstGeom prst="rect">
            <a:avLst/>
          </a:prstGeom>
        </p:spPr>
        <p:txBody>
          <a:bodyPr lIns="0" tIns="0" rIns="0" bIns="0" rtlCol="0" anchor="t">
            <a:spAutoFit/>
          </a:bodyPr>
          <a:lstStyle/>
          <a:p>
            <a:pPr algn="ctr">
              <a:lnSpc>
                <a:spcPts val="4800"/>
              </a:lnSpc>
            </a:pPr>
            <a:r>
              <a:rPr lang="en-US" sz="4800" spc="192">
                <a:solidFill>
                  <a:srgbClr val="5B19EC"/>
                </a:solidFill>
                <a:latin typeface="Maragsa"/>
                <a:ea typeface="Maragsa"/>
                <a:cs typeface="Maragsa"/>
                <a:sym typeface="Maragsa"/>
              </a:rPr>
              <a:t>08</a:t>
            </a:r>
          </a:p>
        </p:txBody>
      </p:sp>
      <p:sp>
        <p:nvSpPr>
          <p:cNvPr id="45" name="TextBox 45">
            <a:extLst>
              <a:ext uri="{FF2B5EF4-FFF2-40B4-BE49-F238E27FC236}">
                <a16:creationId xmlns:a16="http://schemas.microsoft.com/office/drawing/2014/main" id="{C7AE6C0F-1546-A0BA-09FA-6CBD800B1B5E}"/>
              </a:ext>
            </a:extLst>
          </p:cNvPr>
          <p:cNvSpPr txBox="1"/>
          <p:nvPr/>
        </p:nvSpPr>
        <p:spPr>
          <a:xfrm>
            <a:off x="14493704" y="8005794"/>
            <a:ext cx="2091971" cy="428625"/>
          </a:xfrm>
          <a:prstGeom prst="rect">
            <a:avLst/>
          </a:prstGeom>
        </p:spPr>
        <p:txBody>
          <a:bodyPr lIns="0" tIns="0" rIns="0" bIns="0" rtlCol="0" anchor="t">
            <a:spAutoFit/>
          </a:bodyPr>
          <a:lstStyle/>
          <a:p>
            <a:pPr algn="l">
              <a:lnSpc>
                <a:spcPts val="3359"/>
              </a:lnSpc>
            </a:pPr>
            <a:r>
              <a:rPr lang="en-US" sz="2799" b="1" spc="-139">
                <a:solidFill>
                  <a:srgbClr val="2E2E2E"/>
                </a:solidFill>
                <a:latin typeface="Quattrocento Bold"/>
                <a:ea typeface="Quattrocento Bold"/>
                <a:cs typeface="Quattrocento Bold"/>
                <a:sym typeface="Quattrocento Bold"/>
              </a:rPr>
              <a:t>Add title here</a:t>
            </a:r>
          </a:p>
        </p:txBody>
      </p:sp>
    </p:spTree>
    <p:extLst>
      <p:ext uri="{BB962C8B-B14F-4D97-AF65-F5344CB8AC3E}">
        <p14:creationId xmlns:p14="http://schemas.microsoft.com/office/powerpoint/2010/main" val="3768568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sp>
        <p:nvSpPr>
          <p:cNvPr id="4" name="Freeform 4"/>
          <p:cNvSpPr/>
          <p:nvPr/>
        </p:nvSpPr>
        <p:spPr>
          <a:xfrm>
            <a:off x="10112330" y="1528209"/>
            <a:ext cx="7810627" cy="6788145"/>
          </a:xfrm>
          <a:custGeom>
            <a:avLst/>
            <a:gdLst/>
            <a:ahLst/>
            <a:cxnLst/>
            <a:rect l="l" t="t" r="r" b="b"/>
            <a:pathLst>
              <a:path w="7810627" h="6788145">
                <a:moveTo>
                  <a:pt x="0" y="0"/>
                </a:moveTo>
                <a:lnTo>
                  <a:pt x="7810627" y="0"/>
                </a:lnTo>
                <a:lnTo>
                  <a:pt x="7810627" y="6788145"/>
                </a:lnTo>
                <a:lnTo>
                  <a:pt x="0" y="6788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028700" y="2365309"/>
            <a:ext cx="7752260" cy="973455"/>
          </a:xfrm>
          <a:prstGeom prst="rect">
            <a:avLst/>
          </a:prstGeom>
        </p:spPr>
        <p:txBody>
          <a:bodyPr lIns="0" tIns="0" rIns="0" bIns="0" rtlCol="0" anchor="t">
            <a:spAutoFit/>
          </a:bodyPr>
          <a:lstStyle/>
          <a:p>
            <a:pPr algn="l">
              <a:lnSpc>
                <a:spcPts val="7200"/>
              </a:lnSpc>
            </a:pPr>
            <a:r>
              <a:rPr lang="en-US" sz="7200" spc="288">
                <a:solidFill>
                  <a:srgbClr val="5B19EC"/>
                </a:solidFill>
                <a:latin typeface="Maragsa"/>
                <a:ea typeface="Maragsa"/>
                <a:cs typeface="Maragsa"/>
                <a:sym typeface="Maragsa"/>
              </a:rPr>
              <a:t>INTRODUCTION</a:t>
            </a:r>
          </a:p>
        </p:txBody>
      </p:sp>
      <p:sp>
        <p:nvSpPr>
          <p:cNvPr id="6" name="TextBox 6"/>
          <p:cNvSpPr txBox="1"/>
          <p:nvPr/>
        </p:nvSpPr>
        <p:spPr>
          <a:xfrm>
            <a:off x="1062741" y="5065501"/>
            <a:ext cx="3757286" cy="2604135"/>
          </a:xfrm>
          <a:prstGeom prst="rect">
            <a:avLst/>
          </a:prstGeom>
        </p:spPr>
        <p:txBody>
          <a:bodyPr lIns="0" tIns="0" rIns="0" bIns="0" rtlCol="0" anchor="t">
            <a:spAutoFit/>
          </a:bodyPr>
          <a:lstStyle/>
          <a:p>
            <a:pPr algn="l">
              <a:lnSpc>
                <a:spcPts val="2940"/>
              </a:lnSpc>
            </a:pPr>
            <a:r>
              <a:rPr lang="en-US" sz="2100" dirty="0">
                <a:solidFill>
                  <a:srgbClr val="2B1C09"/>
                </a:solidFill>
                <a:latin typeface="Quattrocento"/>
                <a:ea typeface="Quattrocento"/>
                <a:cs typeface="Quattrocento"/>
                <a:sym typeface="Quattrocento"/>
              </a:rPr>
              <a:t>Lorem ipsum dolor sit </a:t>
            </a:r>
            <a:r>
              <a:rPr lang="en-US" sz="2100" dirty="0" err="1">
                <a:solidFill>
                  <a:srgbClr val="2B1C09"/>
                </a:solidFill>
                <a:latin typeface="Quattrocento"/>
                <a:ea typeface="Quattrocento"/>
                <a:cs typeface="Quattrocento"/>
                <a:sym typeface="Quattrocento"/>
              </a:rPr>
              <a:t>amet</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consectetur</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adipiscing</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elit</a:t>
            </a:r>
            <a:r>
              <a:rPr lang="en-US" sz="2100" dirty="0">
                <a:solidFill>
                  <a:srgbClr val="2B1C09"/>
                </a:solidFill>
                <a:latin typeface="Quattrocento"/>
                <a:ea typeface="Quattrocento"/>
                <a:cs typeface="Quattrocento"/>
                <a:sym typeface="Quattrocento"/>
              </a:rPr>
              <a:t>, sed do </a:t>
            </a:r>
            <a:r>
              <a:rPr lang="en-US" sz="2100" dirty="0" err="1">
                <a:solidFill>
                  <a:srgbClr val="2B1C09"/>
                </a:solidFill>
                <a:latin typeface="Quattrocento"/>
                <a:ea typeface="Quattrocento"/>
                <a:cs typeface="Quattrocento"/>
                <a:sym typeface="Quattrocento"/>
              </a:rPr>
              <a:t>eiusmod</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tempor</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incididunt</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ut</a:t>
            </a:r>
            <a:r>
              <a:rPr lang="en-US" sz="2100" dirty="0">
                <a:solidFill>
                  <a:srgbClr val="2B1C09"/>
                </a:solidFill>
                <a:latin typeface="Quattrocento"/>
                <a:ea typeface="Quattrocento"/>
                <a:cs typeface="Quattrocento"/>
                <a:sym typeface="Quattrocento"/>
              </a:rPr>
              <a:t> labore et dolore magna </a:t>
            </a:r>
            <a:r>
              <a:rPr lang="en-US" sz="2100" dirty="0" err="1">
                <a:solidFill>
                  <a:srgbClr val="2B1C09"/>
                </a:solidFill>
                <a:latin typeface="Quattrocento"/>
                <a:ea typeface="Quattrocento"/>
                <a:cs typeface="Quattrocento"/>
                <a:sym typeface="Quattrocento"/>
              </a:rPr>
              <a:t>aliqua</a:t>
            </a:r>
            <a:r>
              <a:rPr lang="en-US" sz="2100" dirty="0">
                <a:solidFill>
                  <a:srgbClr val="2B1C09"/>
                </a:solidFill>
                <a:latin typeface="Quattrocento"/>
                <a:ea typeface="Quattrocento"/>
                <a:cs typeface="Quattrocento"/>
                <a:sym typeface="Quattrocento"/>
              </a:rPr>
              <a:t>. Nunc </a:t>
            </a:r>
            <a:r>
              <a:rPr lang="en-US" sz="2100" dirty="0" err="1">
                <a:solidFill>
                  <a:srgbClr val="2B1C09"/>
                </a:solidFill>
                <a:latin typeface="Quattrocento"/>
                <a:ea typeface="Quattrocento"/>
                <a:cs typeface="Quattrocento"/>
                <a:sym typeface="Quattrocento"/>
              </a:rPr>
              <a:t>aliquet</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bibendum</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enim</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facilisis</a:t>
            </a:r>
            <a:r>
              <a:rPr lang="en-US" sz="2100" dirty="0">
                <a:solidFill>
                  <a:srgbClr val="2B1C09"/>
                </a:solidFill>
                <a:latin typeface="Quattrocento"/>
                <a:ea typeface="Quattrocento"/>
                <a:cs typeface="Quattrocento"/>
                <a:sym typeface="Quattrocento"/>
              </a:rPr>
              <a:t> gravida. </a:t>
            </a:r>
            <a:r>
              <a:rPr lang="en-US" sz="2100" dirty="0" err="1">
                <a:solidFill>
                  <a:srgbClr val="2B1C09"/>
                </a:solidFill>
                <a:latin typeface="Quattrocento"/>
                <a:ea typeface="Quattrocento"/>
                <a:cs typeface="Quattrocento"/>
                <a:sym typeface="Quattrocento"/>
              </a:rPr>
              <a:t>Placerat</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duis</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ultricies</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lacus</a:t>
            </a:r>
            <a:r>
              <a:rPr lang="en-US" sz="2100" dirty="0">
                <a:solidFill>
                  <a:srgbClr val="2B1C09"/>
                </a:solidFill>
                <a:latin typeface="Quattrocento"/>
                <a:ea typeface="Quattrocento"/>
                <a:cs typeface="Quattrocento"/>
                <a:sym typeface="Quattrocento"/>
              </a:rPr>
              <a:t> sed </a:t>
            </a:r>
            <a:r>
              <a:rPr lang="en-US" sz="2100" dirty="0" err="1">
                <a:solidFill>
                  <a:srgbClr val="2B1C09"/>
                </a:solidFill>
                <a:latin typeface="Quattrocento"/>
                <a:ea typeface="Quattrocento"/>
                <a:cs typeface="Quattrocento"/>
                <a:sym typeface="Quattrocento"/>
              </a:rPr>
              <a:t>turpis</a:t>
            </a:r>
            <a:r>
              <a:rPr lang="en-US" sz="2100" dirty="0">
                <a:solidFill>
                  <a:srgbClr val="2B1C09"/>
                </a:solidFill>
                <a:latin typeface="Quattrocento"/>
                <a:ea typeface="Quattrocento"/>
                <a:cs typeface="Quattrocento"/>
                <a:sym typeface="Quattrocento"/>
              </a:rPr>
              <a:t>.</a:t>
            </a:r>
          </a:p>
        </p:txBody>
      </p:sp>
      <p:sp>
        <p:nvSpPr>
          <p:cNvPr id="7" name="TextBox 7"/>
          <p:cNvSpPr txBox="1"/>
          <p:nvPr/>
        </p:nvSpPr>
        <p:spPr>
          <a:xfrm>
            <a:off x="5587535" y="5086350"/>
            <a:ext cx="3757286" cy="260413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Nunc aliquet bibendum enim facilisis gravida. Placerat duis ultricies lacus sed turpis.</a:t>
            </a:r>
          </a:p>
        </p:txBody>
      </p:sp>
      <p:sp>
        <p:nvSpPr>
          <p:cNvPr id="8" name="TextBox 8"/>
          <p:cNvSpPr txBox="1"/>
          <p:nvPr/>
        </p:nvSpPr>
        <p:spPr>
          <a:xfrm>
            <a:off x="1028700" y="3470503"/>
            <a:ext cx="6565656" cy="746760"/>
          </a:xfrm>
          <a:prstGeom prst="rect">
            <a:avLst/>
          </a:prstGeom>
        </p:spPr>
        <p:txBody>
          <a:bodyPr lIns="0" tIns="0" rIns="0" bIns="0" rtlCol="0" anchor="t">
            <a:spAutoFit/>
          </a:bodyPr>
          <a:lstStyle/>
          <a:p>
            <a:pPr algn="l">
              <a:lnSpc>
                <a:spcPts val="2940"/>
              </a:lnSpc>
            </a:pPr>
            <a:r>
              <a:rPr lang="en-US" sz="2100" b="1">
                <a:solidFill>
                  <a:srgbClr val="2E2E2E"/>
                </a:solidFill>
                <a:latin typeface="Quattrocento Bold"/>
                <a:ea typeface="Quattrocento Bold"/>
                <a:cs typeface="Quattrocento Bold"/>
                <a:sym typeface="Quattrocento Bold"/>
              </a:rPr>
              <a:t>Lorem ipsum dolor sit amet, consectetur adipiscing elit, sed do eiusmod tempor.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42AE6-9A51-B2AC-52B5-480BAA6D9723}"/>
            </a:ext>
          </a:extLst>
        </p:cNvPr>
        <p:cNvGrpSpPr/>
        <p:nvPr/>
      </p:nvGrpSpPr>
      <p:grpSpPr>
        <a:xfrm>
          <a:off x="0" y="0"/>
          <a:ext cx="0" cy="0"/>
          <a:chOff x="0" y="0"/>
          <a:chExt cx="0" cy="0"/>
        </a:xfrm>
      </p:grpSpPr>
      <p:sp>
        <p:nvSpPr>
          <p:cNvPr id="10" name="TextBox 10">
            <a:extLst>
              <a:ext uri="{FF2B5EF4-FFF2-40B4-BE49-F238E27FC236}">
                <a16:creationId xmlns:a16="http://schemas.microsoft.com/office/drawing/2014/main" id="{8CAAB7B4-CD44-5AE3-FF5A-728569385920}"/>
              </a:ext>
            </a:extLst>
          </p:cNvPr>
          <p:cNvSpPr txBox="1"/>
          <p:nvPr/>
        </p:nvSpPr>
        <p:spPr>
          <a:xfrm>
            <a:off x="1143000" y="690393"/>
            <a:ext cx="16002000" cy="936218"/>
          </a:xfrm>
          <a:prstGeom prst="rect">
            <a:avLst/>
          </a:prstGeom>
        </p:spPr>
        <p:txBody>
          <a:bodyPr wrap="square" lIns="0" tIns="0" rIns="0" bIns="0" rtlCol="0" anchor="t">
            <a:spAutoFit/>
          </a:bodyPr>
          <a:lstStyle/>
          <a:p>
            <a:pPr algn="l">
              <a:lnSpc>
                <a:spcPts val="7200"/>
              </a:lnSpc>
            </a:pPr>
            <a:r>
              <a:rPr lang="en-US" sz="7200" spc="288" dirty="0">
                <a:solidFill>
                  <a:srgbClr val="5B19EC"/>
                </a:solidFill>
                <a:latin typeface="Maragsa"/>
                <a:ea typeface="Maragsa"/>
                <a:cs typeface="Maragsa"/>
                <a:sym typeface="Maragsa"/>
              </a:rPr>
              <a:t>Price Analysis and Demand Correlation</a:t>
            </a:r>
          </a:p>
        </p:txBody>
      </p:sp>
      <p:sp>
        <p:nvSpPr>
          <p:cNvPr id="18" name="TextBox 20">
            <a:extLst>
              <a:ext uri="{FF2B5EF4-FFF2-40B4-BE49-F238E27FC236}">
                <a16:creationId xmlns:a16="http://schemas.microsoft.com/office/drawing/2014/main" id="{B15A5E3A-7666-C07F-CBF3-7F7E5055DA66}"/>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Maragsa"/>
                <a:ea typeface="Maragsa"/>
                <a:cs typeface="Maragsa"/>
                <a:sym typeface="Maragsa"/>
              </a:rPr>
              <a:t>Demand Forecasting in the Food Delivery Industry</a:t>
            </a:r>
          </a:p>
        </p:txBody>
      </p:sp>
      <p:sp>
        <p:nvSpPr>
          <p:cNvPr id="19" name="TextBox 5">
            <a:extLst>
              <a:ext uri="{FF2B5EF4-FFF2-40B4-BE49-F238E27FC236}">
                <a16:creationId xmlns:a16="http://schemas.microsoft.com/office/drawing/2014/main" id="{88111663-0E46-38CD-0E35-12E67CECAB67}"/>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Maragsa"/>
                <a:ea typeface="Maragsa"/>
                <a:cs typeface="Maragsa"/>
                <a:sym typeface="Maragsa"/>
              </a:rPr>
              <a:t>UNIVERSITY OF INFORMATION AND TECHNOLOGY </a:t>
            </a:r>
          </a:p>
        </p:txBody>
      </p:sp>
      <p:sp>
        <p:nvSpPr>
          <p:cNvPr id="24" name="TextBox 7">
            <a:extLst>
              <a:ext uri="{FF2B5EF4-FFF2-40B4-BE49-F238E27FC236}">
                <a16:creationId xmlns:a16="http://schemas.microsoft.com/office/drawing/2014/main" id="{3D5CBCB9-FD11-26BF-27C2-1FE45E7E9FCD}"/>
              </a:ext>
            </a:extLst>
          </p:cNvPr>
          <p:cNvSpPr txBox="1"/>
          <p:nvPr/>
        </p:nvSpPr>
        <p:spPr>
          <a:xfrm>
            <a:off x="7146478" y="1762356"/>
            <a:ext cx="3995045" cy="548355"/>
          </a:xfrm>
          <a:prstGeom prst="rect">
            <a:avLst/>
          </a:prstGeom>
        </p:spPr>
        <p:txBody>
          <a:bodyPr wrap="square" lIns="0" tIns="0" rIns="0" bIns="0" rtlCol="0" anchor="t">
            <a:spAutoFit/>
          </a:bodyPr>
          <a:lstStyle/>
          <a:p>
            <a:pPr algn="ctr">
              <a:lnSpc>
                <a:spcPts val="4480"/>
              </a:lnSpc>
            </a:pPr>
            <a:r>
              <a:rPr lang="en-US" sz="3200" b="1" dirty="0">
                <a:solidFill>
                  <a:srgbClr val="FC6233"/>
                </a:solidFill>
                <a:latin typeface="Quattrocento Bold"/>
                <a:ea typeface="Quattrocento Bold"/>
                <a:cs typeface="Quattrocento Bold"/>
                <a:sym typeface="Quattrocento Bold"/>
              </a:rPr>
              <a:t>Low-Demand Meals</a:t>
            </a:r>
          </a:p>
        </p:txBody>
      </p:sp>
      <p:pic>
        <p:nvPicPr>
          <p:cNvPr id="3" name="Picture 2" descr="A screenshot of a computer&#10;&#10;Description automatically generated">
            <a:extLst>
              <a:ext uri="{FF2B5EF4-FFF2-40B4-BE49-F238E27FC236}">
                <a16:creationId xmlns:a16="http://schemas.microsoft.com/office/drawing/2014/main" id="{D5660605-722D-70AE-1BCB-9A7FB71418F7}"/>
              </a:ext>
            </a:extLst>
          </p:cNvPr>
          <p:cNvPicPr>
            <a:picLocks noChangeAspect="1"/>
          </p:cNvPicPr>
          <p:nvPr/>
        </p:nvPicPr>
        <p:blipFill>
          <a:blip r:embed="rId2"/>
          <a:stretch>
            <a:fillRect/>
          </a:stretch>
        </p:blipFill>
        <p:spPr>
          <a:xfrm>
            <a:off x="1236874" y="2857500"/>
            <a:ext cx="15814252" cy="3733800"/>
          </a:xfrm>
          <a:prstGeom prst="rect">
            <a:avLst/>
          </a:prstGeom>
        </p:spPr>
      </p:pic>
      <p:sp>
        <p:nvSpPr>
          <p:cNvPr id="4" name="TextBox 3">
            <a:extLst>
              <a:ext uri="{FF2B5EF4-FFF2-40B4-BE49-F238E27FC236}">
                <a16:creationId xmlns:a16="http://schemas.microsoft.com/office/drawing/2014/main" id="{EFC329E1-19D0-1A42-6E81-D6CBE2024E6D}"/>
              </a:ext>
            </a:extLst>
          </p:cNvPr>
          <p:cNvSpPr txBox="1"/>
          <p:nvPr/>
        </p:nvSpPr>
        <p:spPr>
          <a:xfrm>
            <a:off x="1236874" y="7200900"/>
            <a:ext cx="15814252" cy="1569660"/>
          </a:xfrm>
          <a:prstGeom prst="rect">
            <a:avLst/>
          </a:prstGeom>
          <a:noFill/>
        </p:spPr>
        <p:txBody>
          <a:bodyPr wrap="square" rtlCol="0">
            <a:spAutoFit/>
          </a:bodyPr>
          <a:lstStyle/>
          <a:p>
            <a:r>
              <a:rPr lang="en-US" sz="3200" dirty="0">
                <a:effectLst/>
                <a:latin typeface="+mj-lt"/>
                <a:ea typeface="Aptos" panose="020B0004020202020204" pitchFamily="34" charset="0"/>
                <a:cs typeface="Times New Roman" panose="02020603050405020304" pitchFamily="18" charset="0"/>
              </a:rPr>
              <a:t>Meals with weekly orders near the lower end of the distribution (e.g., below 4,161.92 orders) typically have higher price points</a:t>
            </a:r>
          </a:p>
          <a:p>
            <a:r>
              <a:rPr lang="en-US" sz="3200" dirty="0">
                <a:latin typeface="+mj-lt"/>
                <a:cs typeface="Times New Roman" panose="02020603050405020304" pitchFamily="18" charset="0"/>
                <a:sym typeface="Wingdings" panose="05000000000000000000" pitchFamily="2" charset="2"/>
              </a:rPr>
              <a:t> This suggests that premium pricing may deter customers, especially for less popular meals.</a:t>
            </a:r>
            <a:endParaRPr lang="en-US" sz="3200" dirty="0">
              <a:latin typeface="+mj-lt"/>
            </a:endParaRPr>
          </a:p>
        </p:txBody>
      </p:sp>
    </p:spTree>
    <p:extLst>
      <p:ext uri="{BB962C8B-B14F-4D97-AF65-F5344CB8AC3E}">
        <p14:creationId xmlns:p14="http://schemas.microsoft.com/office/powerpoint/2010/main" val="1808127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221C-8332-F9F2-67FE-46668270280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9DFE91A-2503-A56D-3539-6A665124F4AA}"/>
              </a:ext>
            </a:extLst>
          </p:cNvPr>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a:extLst>
              <a:ext uri="{FF2B5EF4-FFF2-40B4-BE49-F238E27FC236}">
                <a16:creationId xmlns:a16="http://schemas.microsoft.com/office/drawing/2014/main" id="{6936FBC8-9056-CC07-DDBD-4DB9B43EE51C}"/>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sp>
        <p:nvSpPr>
          <p:cNvPr id="4" name="Freeform 4">
            <a:extLst>
              <a:ext uri="{FF2B5EF4-FFF2-40B4-BE49-F238E27FC236}">
                <a16:creationId xmlns:a16="http://schemas.microsoft.com/office/drawing/2014/main" id="{6EE5E995-199B-E8F7-52EE-5A5890C14FFC}"/>
              </a:ext>
            </a:extLst>
          </p:cNvPr>
          <p:cNvSpPr/>
          <p:nvPr/>
        </p:nvSpPr>
        <p:spPr>
          <a:xfrm>
            <a:off x="718284" y="2215601"/>
            <a:ext cx="7817205" cy="5855798"/>
          </a:xfrm>
          <a:custGeom>
            <a:avLst/>
            <a:gdLst/>
            <a:ahLst/>
            <a:cxnLst/>
            <a:rect l="l" t="t" r="r" b="b"/>
            <a:pathLst>
              <a:path w="7817205" h="5855798">
                <a:moveTo>
                  <a:pt x="0" y="0"/>
                </a:moveTo>
                <a:lnTo>
                  <a:pt x="7817206" y="0"/>
                </a:lnTo>
                <a:lnTo>
                  <a:pt x="7817206" y="5855798"/>
                </a:lnTo>
                <a:lnTo>
                  <a:pt x="0" y="58557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F6FEB8A9-1B75-736E-B0F0-51E13E1F3C1F}"/>
              </a:ext>
            </a:extLst>
          </p:cNvPr>
          <p:cNvSpPr txBox="1"/>
          <p:nvPr/>
        </p:nvSpPr>
        <p:spPr>
          <a:xfrm>
            <a:off x="9507040" y="1868513"/>
            <a:ext cx="7752260" cy="973455"/>
          </a:xfrm>
          <a:prstGeom prst="rect">
            <a:avLst/>
          </a:prstGeom>
        </p:spPr>
        <p:txBody>
          <a:bodyPr lIns="0" tIns="0" rIns="0" bIns="0" rtlCol="0" anchor="t">
            <a:spAutoFit/>
          </a:bodyPr>
          <a:lstStyle/>
          <a:p>
            <a:pPr algn="l">
              <a:lnSpc>
                <a:spcPts val="7200"/>
              </a:lnSpc>
            </a:pPr>
            <a:r>
              <a:rPr lang="en-US" sz="7200" spc="288">
                <a:solidFill>
                  <a:srgbClr val="5B19EC"/>
                </a:solidFill>
                <a:latin typeface="Maragsa"/>
                <a:ea typeface="Maragsa"/>
                <a:cs typeface="Maragsa"/>
                <a:sym typeface="Maragsa"/>
              </a:rPr>
              <a:t>SUMMARY</a:t>
            </a:r>
          </a:p>
        </p:txBody>
      </p:sp>
      <p:sp>
        <p:nvSpPr>
          <p:cNvPr id="6" name="TextBox 6">
            <a:extLst>
              <a:ext uri="{FF2B5EF4-FFF2-40B4-BE49-F238E27FC236}">
                <a16:creationId xmlns:a16="http://schemas.microsoft.com/office/drawing/2014/main" id="{F20779C8-4253-76A3-6A6C-A32E0678146E}"/>
              </a:ext>
            </a:extLst>
          </p:cNvPr>
          <p:cNvSpPr txBox="1"/>
          <p:nvPr/>
        </p:nvSpPr>
        <p:spPr>
          <a:xfrm>
            <a:off x="9507040" y="3825189"/>
            <a:ext cx="3513090"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a:t>
            </a:r>
          </a:p>
        </p:txBody>
      </p:sp>
      <p:sp>
        <p:nvSpPr>
          <p:cNvPr id="7" name="TextBox 7">
            <a:extLst>
              <a:ext uri="{FF2B5EF4-FFF2-40B4-BE49-F238E27FC236}">
                <a16:creationId xmlns:a16="http://schemas.microsoft.com/office/drawing/2014/main" id="{278D7664-A065-84BB-B64C-C0E95AECDD6F}"/>
              </a:ext>
            </a:extLst>
          </p:cNvPr>
          <p:cNvSpPr txBox="1"/>
          <p:nvPr/>
        </p:nvSpPr>
        <p:spPr>
          <a:xfrm>
            <a:off x="9507040" y="3138034"/>
            <a:ext cx="3265689"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01</a:t>
            </a:r>
          </a:p>
        </p:txBody>
      </p:sp>
      <p:sp>
        <p:nvSpPr>
          <p:cNvPr id="8" name="TextBox 8">
            <a:extLst>
              <a:ext uri="{FF2B5EF4-FFF2-40B4-BE49-F238E27FC236}">
                <a16:creationId xmlns:a16="http://schemas.microsoft.com/office/drawing/2014/main" id="{750D2089-C3A4-69D4-93EB-ED5B9F48CC35}"/>
              </a:ext>
            </a:extLst>
          </p:cNvPr>
          <p:cNvSpPr txBox="1"/>
          <p:nvPr/>
        </p:nvSpPr>
        <p:spPr>
          <a:xfrm>
            <a:off x="13746210" y="3825189"/>
            <a:ext cx="3513090"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a:t>
            </a:r>
          </a:p>
        </p:txBody>
      </p:sp>
      <p:sp>
        <p:nvSpPr>
          <p:cNvPr id="9" name="TextBox 9">
            <a:extLst>
              <a:ext uri="{FF2B5EF4-FFF2-40B4-BE49-F238E27FC236}">
                <a16:creationId xmlns:a16="http://schemas.microsoft.com/office/drawing/2014/main" id="{9EDA69BA-7173-DD50-F743-7FB367991C2D}"/>
              </a:ext>
            </a:extLst>
          </p:cNvPr>
          <p:cNvSpPr txBox="1"/>
          <p:nvPr/>
        </p:nvSpPr>
        <p:spPr>
          <a:xfrm>
            <a:off x="13746210" y="3138034"/>
            <a:ext cx="3265689"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02</a:t>
            </a:r>
          </a:p>
        </p:txBody>
      </p:sp>
      <p:sp>
        <p:nvSpPr>
          <p:cNvPr id="10" name="TextBox 10">
            <a:extLst>
              <a:ext uri="{FF2B5EF4-FFF2-40B4-BE49-F238E27FC236}">
                <a16:creationId xmlns:a16="http://schemas.microsoft.com/office/drawing/2014/main" id="{EA95A168-FB06-4A47-7C23-37BCE1834278}"/>
              </a:ext>
            </a:extLst>
          </p:cNvPr>
          <p:cNvSpPr txBox="1"/>
          <p:nvPr/>
        </p:nvSpPr>
        <p:spPr>
          <a:xfrm>
            <a:off x="9507040" y="6931552"/>
            <a:ext cx="3513090"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a:t>
            </a:r>
          </a:p>
        </p:txBody>
      </p:sp>
      <p:sp>
        <p:nvSpPr>
          <p:cNvPr id="11" name="TextBox 11">
            <a:extLst>
              <a:ext uri="{FF2B5EF4-FFF2-40B4-BE49-F238E27FC236}">
                <a16:creationId xmlns:a16="http://schemas.microsoft.com/office/drawing/2014/main" id="{0A3212E9-CD29-6EBC-4950-FC97C8BEACE9}"/>
              </a:ext>
            </a:extLst>
          </p:cNvPr>
          <p:cNvSpPr txBox="1"/>
          <p:nvPr/>
        </p:nvSpPr>
        <p:spPr>
          <a:xfrm>
            <a:off x="9507040" y="6244396"/>
            <a:ext cx="3265689"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03</a:t>
            </a:r>
          </a:p>
        </p:txBody>
      </p:sp>
      <p:sp>
        <p:nvSpPr>
          <p:cNvPr id="12" name="TextBox 12">
            <a:extLst>
              <a:ext uri="{FF2B5EF4-FFF2-40B4-BE49-F238E27FC236}">
                <a16:creationId xmlns:a16="http://schemas.microsoft.com/office/drawing/2014/main" id="{11CE6BFF-D404-BD2C-8F90-FB97AD3048AF}"/>
              </a:ext>
            </a:extLst>
          </p:cNvPr>
          <p:cNvSpPr txBox="1"/>
          <p:nvPr/>
        </p:nvSpPr>
        <p:spPr>
          <a:xfrm>
            <a:off x="13746210" y="6931552"/>
            <a:ext cx="3513090"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a:t>
            </a:r>
          </a:p>
        </p:txBody>
      </p:sp>
      <p:sp>
        <p:nvSpPr>
          <p:cNvPr id="13" name="TextBox 13">
            <a:extLst>
              <a:ext uri="{FF2B5EF4-FFF2-40B4-BE49-F238E27FC236}">
                <a16:creationId xmlns:a16="http://schemas.microsoft.com/office/drawing/2014/main" id="{BDECE4D1-3A36-CB84-1EC8-233916311A3C}"/>
              </a:ext>
            </a:extLst>
          </p:cNvPr>
          <p:cNvSpPr txBox="1"/>
          <p:nvPr/>
        </p:nvSpPr>
        <p:spPr>
          <a:xfrm>
            <a:off x="13746210" y="6244396"/>
            <a:ext cx="3265689"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04</a:t>
            </a:r>
          </a:p>
        </p:txBody>
      </p:sp>
    </p:spTree>
    <p:extLst>
      <p:ext uri="{BB962C8B-B14F-4D97-AF65-F5344CB8AC3E}">
        <p14:creationId xmlns:p14="http://schemas.microsoft.com/office/powerpoint/2010/main" val="2168392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10888" y="4183225"/>
            <a:ext cx="2472092" cy="1988975"/>
          </a:xfrm>
          <a:custGeom>
            <a:avLst/>
            <a:gdLst/>
            <a:ahLst/>
            <a:cxnLst/>
            <a:rect l="l" t="t" r="r" b="b"/>
            <a:pathLst>
              <a:path w="2472092" h="1988975">
                <a:moveTo>
                  <a:pt x="0" y="0"/>
                </a:moveTo>
                <a:lnTo>
                  <a:pt x="2472092" y="0"/>
                </a:lnTo>
                <a:lnTo>
                  <a:pt x="2472092" y="1988975"/>
                </a:lnTo>
                <a:lnTo>
                  <a:pt x="0" y="1988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777411" y="6683555"/>
            <a:ext cx="4139045" cy="2301023"/>
            <a:chOff x="0" y="0"/>
            <a:chExt cx="1090119" cy="606031"/>
          </a:xfrm>
        </p:grpSpPr>
        <p:sp>
          <p:nvSpPr>
            <p:cNvPr id="4" name="Freeform 4"/>
            <p:cNvSpPr/>
            <p:nvPr/>
          </p:nvSpPr>
          <p:spPr>
            <a:xfrm>
              <a:off x="0" y="0"/>
              <a:ext cx="1090119" cy="606031"/>
            </a:xfrm>
            <a:custGeom>
              <a:avLst/>
              <a:gdLst/>
              <a:ahLst/>
              <a:cxnLst/>
              <a:rect l="l" t="t" r="r" b="b"/>
              <a:pathLst>
                <a:path w="1090119" h="606031">
                  <a:moveTo>
                    <a:pt x="28057" y="0"/>
                  </a:moveTo>
                  <a:lnTo>
                    <a:pt x="1062062" y="0"/>
                  </a:lnTo>
                  <a:cubicBezTo>
                    <a:pt x="1077557" y="0"/>
                    <a:pt x="1090119" y="12562"/>
                    <a:pt x="1090119" y="28057"/>
                  </a:cubicBezTo>
                  <a:lnTo>
                    <a:pt x="1090119" y="577974"/>
                  </a:lnTo>
                  <a:cubicBezTo>
                    <a:pt x="1090119" y="585415"/>
                    <a:pt x="1087163" y="592552"/>
                    <a:pt x="1081901" y="597813"/>
                  </a:cubicBezTo>
                  <a:cubicBezTo>
                    <a:pt x="1076640" y="603075"/>
                    <a:pt x="1069503" y="606031"/>
                    <a:pt x="1062062" y="606031"/>
                  </a:cubicBezTo>
                  <a:lnTo>
                    <a:pt x="28057" y="606031"/>
                  </a:lnTo>
                  <a:cubicBezTo>
                    <a:pt x="12562" y="606031"/>
                    <a:pt x="0" y="593469"/>
                    <a:pt x="0" y="577974"/>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5" name="TextBox 5"/>
            <p:cNvSpPr txBox="1"/>
            <p:nvPr/>
          </p:nvSpPr>
          <p:spPr>
            <a:xfrm>
              <a:off x="0" y="0"/>
              <a:ext cx="1090119" cy="606031"/>
            </a:xfrm>
            <a:prstGeom prst="rect">
              <a:avLst/>
            </a:prstGeom>
          </p:spPr>
          <p:txBody>
            <a:bodyPr lIns="50800" tIns="50800" rIns="50800" bIns="50800" rtlCol="0" anchor="ctr"/>
            <a:lstStyle/>
            <a:p>
              <a:pPr algn="ctr">
                <a:lnSpc>
                  <a:spcPts val="2879"/>
                </a:lnSpc>
              </a:pPr>
              <a:endParaRPr/>
            </a:p>
          </p:txBody>
        </p:sp>
      </p:grpSp>
      <p:sp>
        <p:nvSpPr>
          <p:cNvPr id="6" name="TextBox 6"/>
          <p:cNvSpPr txBox="1"/>
          <p:nvPr/>
        </p:nvSpPr>
        <p:spPr>
          <a:xfrm>
            <a:off x="2214089" y="7560440"/>
            <a:ext cx="3265689" cy="1118235"/>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incididunt.</a:t>
            </a:r>
          </a:p>
        </p:txBody>
      </p:sp>
      <p:sp>
        <p:nvSpPr>
          <p:cNvPr id="7" name="TextBox 7"/>
          <p:cNvSpPr txBox="1"/>
          <p:nvPr/>
        </p:nvSpPr>
        <p:spPr>
          <a:xfrm>
            <a:off x="2214089" y="6922053"/>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01</a:t>
            </a:r>
          </a:p>
        </p:txBody>
      </p:sp>
      <p:grpSp>
        <p:nvGrpSpPr>
          <p:cNvPr id="8" name="Group 8"/>
          <p:cNvGrpSpPr/>
          <p:nvPr/>
        </p:nvGrpSpPr>
        <p:grpSpPr>
          <a:xfrm>
            <a:off x="6894945" y="6683555"/>
            <a:ext cx="4139045" cy="2301023"/>
            <a:chOff x="0" y="0"/>
            <a:chExt cx="1090119" cy="606031"/>
          </a:xfrm>
        </p:grpSpPr>
        <p:sp>
          <p:nvSpPr>
            <p:cNvPr id="9" name="Freeform 9"/>
            <p:cNvSpPr/>
            <p:nvPr/>
          </p:nvSpPr>
          <p:spPr>
            <a:xfrm>
              <a:off x="0" y="0"/>
              <a:ext cx="1090119" cy="606031"/>
            </a:xfrm>
            <a:custGeom>
              <a:avLst/>
              <a:gdLst/>
              <a:ahLst/>
              <a:cxnLst/>
              <a:rect l="l" t="t" r="r" b="b"/>
              <a:pathLst>
                <a:path w="1090119" h="606031">
                  <a:moveTo>
                    <a:pt x="28057" y="0"/>
                  </a:moveTo>
                  <a:lnTo>
                    <a:pt x="1062062" y="0"/>
                  </a:lnTo>
                  <a:cubicBezTo>
                    <a:pt x="1077557" y="0"/>
                    <a:pt x="1090119" y="12562"/>
                    <a:pt x="1090119" y="28057"/>
                  </a:cubicBezTo>
                  <a:lnTo>
                    <a:pt x="1090119" y="577974"/>
                  </a:lnTo>
                  <a:cubicBezTo>
                    <a:pt x="1090119" y="585415"/>
                    <a:pt x="1087163" y="592552"/>
                    <a:pt x="1081901" y="597813"/>
                  </a:cubicBezTo>
                  <a:cubicBezTo>
                    <a:pt x="1076640" y="603075"/>
                    <a:pt x="1069503" y="606031"/>
                    <a:pt x="1062062" y="606031"/>
                  </a:cubicBezTo>
                  <a:lnTo>
                    <a:pt x="28057" y="606031"/>
                  </a:lnTo>
                  <a:cubicBezTo>
                    <a:pt x="12562" y="606031"/>
                    <a:pt x="0" y="593469"/>
                    <a:pt x="0" y="577974"/>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10" name="TextBox 10"/>
            <p:cNvSpPr txBox="1"/>
            <p:nvPr/>
          </p:nvSpPr>
          <p:spPr>
            <a:xfrm>
              <a:off x="0" y="0"/>
              <a:ext cx="1090119" cy="606031"/>
            </a:xfrm>
            <a:prstGeom prst="rect">
              <a:avLst/>
            </a:prstGeom>
          </p:spPr>
          <p:txBody>
            <a:bodyPr lIns="50800" tIns="50800" rIns="50800" bIns="50800" rtlCol="0" anchor="ctr"/>
            <a:lstStyle/>
            <a:p>
              <a:pPr algn="ctr">
                <a:lnSpc>
                  <a:spcPts val="2879"/>
                </a:lnSpc>
              </a:pPr>
              <a:endParaRPr/>
            </a:p>
          </p:txBody>
        </p:sp>
      </p:grpSp>
      <p:sp>
        <p:nvSpPr>
          <p:cNvPr id="11" name="TextBox 11"/>
          <p:cNvSpPr txBox="1"/>
          <p:nvPr/>
        </p:nvSpPr>
        <p:spPr>
          <a:xfrm>
            <a:off x="7331623" y="7560440"/>
            <a:ext cx="3265689" cy="1118235"/>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incididunt.</a:t>
            </a:r>
          </a:p>
        </p:txBody>
      </p:sp>
      <p:sp>
        <p:nvSpPr>
          <p:cNvPr id="12" name="TextBox 12"/>
          <p:cNvSpPr txBox="1"/>
          <p:nvPr/>
        </p:nvSpPr>
        <p:spPr>
          <a:xfrm>
            <a:off x="7331623" y="6922053"/>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02</a:t>
            </a:r>
          </a:p>
        </p:txBody>
      </p:sp>
      <p:grpSp>
        <p:nvGrpSpPr>
          <p:cNvPr id="13" name="Group 13"/>
          <p:cNvGrpSpPr/>
          <p:nvPr/>
        </p:nvGrpSpPr>
        <p:grpSpPr>
          <a:xfrm>
            <a:off x="12015065" y="6683555"/>
            <a:ext cx="4139045" cy="2301023"/>
            <a:chOff x="0" y="0"/>
            <a:chExt cx="1090119" cy="606031"/>
          </a:xfrm>
        </p:grpSpPr>
        <p:sp>
          <p:nvSpPr>
            <p:cNvPr id="14" name="Freeform 14"/>
            <p:cNvSpPr/>
            <p:nvPr/>
          </p:nvSpPr>
          <p:spPr>
            <a:xfrm>
              <a:off x="0" y="0"/>
              <a:ext cx="1090119" cy="606031"/>
            </a:xfrm>
            <a:custGeom>
              <a:avLst/>
              <a:gdLst/>
              <a:ahLst/>
              <a:cxnLst/>
              <a:rect l="l" t="t" r="r" b="b"/>
              <a:pathLst>
                <a:path w="1090119" h="606031">
                  <a:moveTo>
                    <a:pt x="28057" y="0"/>
                  </a:moveTo>
                  <a:lnTo>
                    <a:pt x="1062062" y="0"/>
                  </a:lnTo>
                  <a:cubicBezTo>
                    <a:pt x="1077557" y="0"/>
                    <a:pt x="1090119" y="12562"/>
                    <a:pt x="1090119" y="28057"/>
                  </a:cubicBezTo>
                  <a:lnTo>
                    <a:pt x="1090119" y="577974"/>
                  </a:lnTo>
                  <a:cubicBezTo>
                    <a:pt x="1090119" y="585415"/>
                    <a:pt x="1087163" y="592552"/>
                    <a:pt x="1081901" y="597813"/>
                  </a:cubicBezTo>
                  <a:cubicBezTo>
                    <a:pt x="1076640" y="603075"/>
                    <a:pt x="1069503" y="606031"/>
                    <a:pt x="1062062" y="606031"/>
                  </a:cubicBezTo>
                  <a:lnTo>
                    <a:pt x="28057" y="606031"/>
                  </a:lnTo>
                  <a:cubicBezTo>
                    <a:pt x="12562" y="606031"/>
                    <a:pt x="0" y="593469"/>
                    <a:pt x="0" y="577974"/>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15" name="TextBox 15"/>
            <p:cNvSpPr txBox="1"/>
            <p:nvPr/>
          </p:nvSpPr>
          <p:spPr>
            <a:xfrm>
              <a:off x="0" y="0"/>
              <a:ext cx="1090119" cy="606031"/>
            </a:xfrm>
            <a:prstGeom prst="rect">
              <a:avLst/>
            </a:prstGeom>
          </p:spPr>
          <p:txBody>
            <a:bodyPr lIns="50800" tIns="50800" rIns="50800" bIns="50800" rtlCol="0" anchor="ctr"/>
            <a:lstStyle/>
            <a:p>
              <a:pPr algn="ctr">
                <a:lnSpc>
                  <a:spcPts val="2879"/>
                </a:lnSpc>
              </a:pPr>
              <a:endParaRPr/>
            </a:p>
          </p:txBody>
        </p:sp>
      </p:grpSp>
      <p:sp>
        <p:nvSpPr>
          <p:cNvPr id="16" name="TextBox 16"/>
          <p:cNvSpPr txBox="1"/>
          <p:nvPr/>
        </p:nvSpPr>
        <p:spPr>
          <a:xfrm>
            <a:off x="12451744" y="7560440"/>
            <a:ext cx="3265689" cy="1118235"/>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incididunt.</a:t>
            </a:r>
          </a:p>
        </p:txBody>
      </p:sp>
      <p:sp>
        <p:nvSpPr>
          <p:cNvPr id="17" name="TextBox 17"/>
          <p:cNvSpPr txBox="1"/>
          <p:nvPr/>
        </p:nvSpPr>
        <p:spPr>
          <a:xfrm>
            <a:off x="12451744" y="6922053"/>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03</a:t>
            </a:r>
          </a:p>
        </p:txBody>
      </p:sp>
      <p:sp>
        <p:nvSpPr>
          <p:cNvPr id="18" name="Freeform 18"/>
          <p:cNvSpPr/>
          <p:nvPr/>
        </p:nvSpPr>
        <p:spPr>
          <a:xfrm>
            <a:off x="7851520" y="3752173"/>
            <a:ext cx="2200025" cy="2420027"/>
          </a:xfrm>
          <a:custGeom>
            <a:avLst/>
            <a:gdLst/>
            <a:ahLst/>
            <a:cxnLst/>
            <a:rect l="l" t="t" r="r" b="b"/>
            <a:pathLst>
              <a:path w="2200025" h="2420027">
                <a:moveTo>
                  <a:pt x="0" y="0"/>
                </a:moveTo>
                <a:lnTo>
                  <a:pt x="2200025" y="0"/>
                </a:lnTo>
                <a:lnTo>
                  <a:pt x="2200025" y="2420027"/>
                </a:lnTo>
                <a:lnTo>
                  <a:pt x="0" y="24200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3016357" y="3886101"/>
            <a:ext cx="2136463" cy="2286099"/>
          </a:xfrm>
          <a:custGeom>
            <a:avLst/>
            <a:gdLst/>
            <a:ahLst/>
            <a:cxnLst/>
            <a:rect l="l" t="t" r="r" b="b"/>
            <a:pathLst>
              <a:path w="2136463" h="2286099">
                <a:moveTo>
                  <a:pt x="0" y="0"/>
                </a:moveTo>
                <a:lnTo>
                  <a:pt x="2136463" y="0"/>
                </a:lnTo>
                <a:lnTo>
                  <a:pt x="2136463" y="2286099"/>
                </a:lnTo>
                <a:lnTo>
                  <a:pt x="0" y="22860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21" name="TextBox 21"/>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5B19EC"/>
                </a:solidFill>
                <a:latin typeface="Maragsa"/>
                <a:ea typeface="Maragsa"/>
                <a:cs typeface="Maragsa"/>
                <a:sym typeface="Maragsa"/>
              </a:rPr>
              <a:t>ADD COMPANY HERE</a:t>
            </a:r>
          </a:p>
        </p:txBody>
      </p:sp>
      <p:sp>
        <p:nvSpPr>
          <p:cNvPr id="22" name="TextBox 22"/>
          <p:cNvSpPr txBox="1"/>
          <p:nvPr/>
        </p:nvSpPr>
        <p:spPr>
          <a:xfrm>
            <a:off x="5267870" y="1603333"/>
            <a:ext cx="7752260" cy="973455"/>
          </a:xfrm>
          <a:prstGeom prst="rect">
            <a:avLst/>
          </a:prstGeom>
        </p:spPr>
        <p:txBody>
          <a:bodyPr lIns="0" tIns="0" rIns="0" bIns="0" rtlCol="0" anchor="t">
            <a:spAutoFit/>
          </a:bodyPr>
          <a:lstStyle/>
          <a:p>
            <a:pPr algn="ctr">
              <a:lnSpc>
                <a:spcPts val="7200"/>
              </a:lnSpc>
            </a:pPr>
            <a:r>
              <a:rPr lang="en-US" sz="7200" spc="288">
                <a:solidFill>
                  <a:srgbClr val="5B19EC"/>
                </a:solidFill>
                <a:latin typeface="Maragsa"/>
                <a:ea typeface="Maragsa"/>
                <a:cs typeface="Maragsa"/>
                <a:sym typeface="Maragsa"/>
              </a:rPr>
              <a:t>KEY POINTS</a:t>
            </a:r>
          </a:p>
        </p:txBody>
      </p:sp>
      <p:sp>
        <p:nvSpPr>
          <p:cNvPr id="23" name="TextBox 23"/>
          <p:cNvSpPr txBox="1"/>
          <p:nvPr/>
        </p:nvSpPr>
        <p:spPr>
          <a:xfrm>
            <a:off x="2675551" y="2519638"/>
            <a:ext cx="11991430" cy="375285"/>
          </a:xfrm>
          <a:prstGeom prst="rect">
            <a:avLst/>
          </a:prstGeom>
        </p:spPr>
        <p:txBody>
          <a:bodyPr lIns="0" tIns="0" rIns="0" bIns="0" rtlCol="0" anchor="t">
            <a:spAutoFit/>
          </a:bodyPr>
          <a:lstStyle/>
          <a:p>
            <a:pPr algn="ctr">
              <a:lnSpc>
                <a:spcPts val="2940"/>
              </a:lnSpc>
            </a:pPr>
            <a:r>
              <a:rPr lang="en-US" sz="2100" b="1">
                <a:solidFill>
                  <a:srgbClr val="2E2E2E"/>
                </a:solidFill>
                <a:latin typeface="Quattrocento Bold"/>
                <a:ea typeface="Quattrocento Bold"/>
                <a:cs typeface="Quattrocento Bold"/>
                <a:sym typeface="Quattrocento Bold"/>
              </a:rPr>
              <a:t>Lorem ipsum dolor sit amet, consectetur adipiscing elit, sed do eiusmod tempor.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906339" y="321841"/>
            <a:ext cx="7914051" cy="1354217"/>
          </a:xfrm>
          <a:prstGeom prst="rect">
            <a:avLst/>
          </a:prstGeom>
        </p:spPr>
        <p:txBody>
          <a:bodyPr wrap="square" lIns="0" tIns="0" rIns="0" bIns="0" rtlCol="0" anchor="t">
            <a:spAutoFit/>
          </a:bodyPr>
          <a:lstStyle/>
          <a:p>
            <a:pPr algn="r"/>
            <a:r>
              <a:rPr lang="en-US" sz="4400" b="1"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a:t>
            </a:r>
            <a:br>
              <a:rPr lang="en-US" sz="4400" b="1" spc="63" dirty="0">
                <a:solidFill>
                  <a:srgbClr val="FC6233"/>
                </a:solidFill>
                <a:latin typeface="Times New Roman" panose="02020603050405020304" pitchFamily="18" charset="0"/>
                <a:ea typeface="Maragsa"/>
                <a:cs typeface="Times New Roman" panose="02020603050405020304" pitchFamily="18" charset="0"/>
                <a:sym typeface="Maragsa"/>
              </a:rPr>
            </a:br>
            <a:r>
              <a:rPr lang="en-US" sz="4400" b="1" spc="63" dirty="0">
                <a:solidFill>
                  <a:srgbClr val="FC6233"/>
                </a:solidFill>
                <a:latin typeface="Times New Roman" panose="02020603050405020304" pitchFamily="18" charset="0"/>
                <a:ea typeface="Maragsa"/>
                <a:cs typeface="Times New Roman" panose="02020603050405020304" pitchFamily="18" charset="0"/>
                <a:sym typeface="Maragsa"/>
              </a:rPr>
              <a:t>in the Food Delivery Industry</a:t>
            </a:r>
          </a:p>
        </p:txBody>
      </p:sp>
      <p:sp>
        <p:nvSpPr>
          <p:cNvPr id="4" name="TextBox 4"/>
          <p:cNvSpPr txBox="1"/>
          <p:nvPr/>
        </p:nvSpPr>
        <p:spPr>
          <a:xfrm>
            <a:off x="893074" y="494743"/>
            <a:ext cx="4255004" cy="1846659"/>
          </a:xfrm>
          <a:prstGeom prst="rect">
            <a:avLst/>
          </a:prstGeom>
        </p:spPr>
        <p:txBody>
          <a:bodyPr wrap="square" lIns="0" tIns="0" rIns="0" bIns="0" rtlCol="0" anchor="t">
            <a:spAutoFit/>
          </a:bodyPr>
          <a:lstStyle/>
          <a:p>
            <a:pPr algn="ctr">
              <a:lnSpc>
                <a:spcPts val="7200"/>
              </a:lnSpc>
            </a:pPr>
            <a:r>
              <a:rPr lang="en-US" sz="6500" spc="288" dirty="0">
                <a:solidFill>
                  <a:srgbClr val="5B19EC"/>
                </a:solidFill>
                <a:latin typeface="Times New Roman" panose="02020603050405020304" pitchFamily="18" charset="0"/>
                <a:ea typeface="Maragsa"/>
                <a:cs typeface="Times New Roman" panose="02020603050405020304" pitchFamily="18" charset="0"/>
                <a:sym typeface="Maragsa"/>
              </a:rPr>
              <a:t>CONTENTS</a:t>
            </a:r>
          </a:p>
        </p:txBody>
      </p:sp>
      <p:grpSp>
        <p:nvGrpSpPr>
          <p:cNvPr id="50" name="Group 49">
            <a:extLst>
              <a:ext uri="{FF2B5EF4-FFF2-40B4-BE49-F238E27FC236}">
                <a16:creationId xmlns:a16="http://schemas.microsoft.com/office/drawing/2014/main" id="{22745429-69D1-A2D3-F136-CA3EC8C402EC}"/>
              </a:ext>
            </a:extLst>
          </p:cNvPr>
          <p:cNvGrpSpPr/>
          <p:nvPr/>
        </p:nvGrpSpPr>
        <p:grpSpPr>
          <a:xfrm>
            <a:off x="1451610" y="2324100"/>
            <a:ext cx="4160520" cy="1209147"/>
            <a:chOff x="1930815" y="2980912"/>
            <a:chExt cx="4812032" cy="1209147"/>
          </a:xfrm>
        </p:grpSpPr>
        <p:grpSp>
          <p:nvGrpSpPr>
            <p:cNvPr id="6" name="Group 6"/>
            <p:cNvGrpSpPr/>
            <p:nvPr/>
          </p:nvGrpSpPr>
          <p:grpSpPr>
            <a:xfrm>
              <a:off x="1930815" y="2980912"/>
              <a:ext cx="4812032" cy="1209147"/>
              <a:chOff x="0" y="0"/>
              <a:chExt cx="1090119" cy="217608"/>
            </a:xfrm>
          </p:grpSpPr>
          <p:sp>
            <p:nvSpPr>
              <p:cNvPr id="7" name="Freeform 7"/>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9" name="TextBox 9"/>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0" name="TextBox 10"/>
            <p:cNvSpPr txBox="1"/>
            <p:nvPr/>
          </p:nvSpPr>
          <p:spPr>
            <a:xfrm>
              <a:off x="3304264" y="3174953"/>
              <a:ext cx="3003591" cy="864019"/>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Research Objectives Objective Highlights</a:t>
              </a:r>
            </a:p>
          </p:txBody>
        </p:sp>
      </p:grpSp>
      <p:grpSp>
        <p:nvGrpSpPr>
          <p:cNvPr id="99" name="Group 98">
            <a:extLst>
              <a:ext uri="{FF2B5EF4-FFF2-40B4-BE49-F238E27FC236}">
                <a16:creationId xmlns:a16="http://schemas.microsoft.com/office/drawing/2014/main" id="{5442DCD9-6084-1E3C-EC01-D15ED7075774}"/>
              </a:ext>
            </a:extLst>
          </p:cNvPr>
          <p:cNvGrpSpPr/>
          <p:nvPr/>
        </p:nvGrpSpPr>
        <p:grpSpPr>
          <a:xfrm>
            <a:off x="7063740" y="2324100"/>
            <a:ext cx="4160520" cy="1209147"/>
            <a:chOff x="1930815" y="2980912"/>
            <a:chExt cx="4812032" cy="1209147"/>
          </a:xfrm>
        </p:grpSpPr>
        <p:grpSp>
          <p:nvGrpSpPr>
            <p:cNvPr id="100" name="Group 6">
              <a:extLst>
                <a:ext uri="{FF2B5EF4-FFF2-40B4-BE49-F238E27FC236}">
                  <a16:creationId xmlns:a16="http://schemas.microsoft.com/office/drawing/2014/main" id="{BF0CD31B-099E-79A1-A587-CB1E757816D8}"/>
                </a:ext>
              </a:extLst>
            </p:cNvPr>
            <p:cNvGrpSpPr/>
            <p:nvPr/>
          </p:nvGrpSpPr>
          <p:grpSpPr>
            <a:xfrm>
              <a:off x="1930815" y="2980912"/>
              <a:ext cx="4812032" cy="1209147"/>
              <a:chOff x="0" y="0"/>
              <a:chExt cx="1090119" cy="217608"/>
            </a:xfrm>
          </p:grpSpPr>
          <p:sp>
            <p:nvSpPr>
              <p:cNvPr id="103" name="Freeform 7">
                <a:extLst>
                  <a:ext uri="{FF2B5EF4-FFF2-40B4-BE49-F238E27FC236}">
                    <a16:creationId xmlns:a16="http://schemas.microsoft.com/office/drawing/2014/main" id="{ABE3E06B-4D4B-8DD9-4076-CCE3E0F4DAD4}"/>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104" name="TextBox 8">
                <a:extLst>
                  <a:ext uri="{FF2B5EF4-FFF2-40B4-BE49-F238E27FC236}">
                    <a16:creationId xmlns:a16="http://schemas.microsoft.com/office/drawing/2014/main" id="{4BC46CAD-5753-B2BA-8D1E-5C28E92E7572}"/>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01" name="TextBox 9">
              <a:extLst>
                <a:ext uri="{FF2B5EF4-FFF2-40B4-BE49-F238E27FC236}">
                  <a16:creationId xmlns:a16="http://schemas.microsoft.com/office/drawing/2014/main" id="{B02DB246-DE8B-D020-6DBC-376EFEC7A7DD}"/>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02" name="TextBox 10">
              <a:extLst>
                <a:ext uri="{FF2B5EF4-FFF2-40B4-BE49-F238E27FC236}">
                  <a16:creationId xmlns:a16="http://schemas.microsoft.com/office/drawing/2014/main" id="{2387B53D-97BF-2464-DA45-839B40488E9E}"/>
                </a:ext>
              </a:extLst>
            </p:cNvPr>
            <p:cNvSpPr txBox="1"/>
            <p:nvPr/>
          </p:nvSpPr>
          <p:spPr>
            <a:xfrm>
              <a:off x="3304264" y="3174953"/>
              <a:ext cx="3003592" cy="864019"/>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Data Collection &amp; Preprocessing</a:t>
              </a:r>
            </a:p>
          </p:txBody>
        </p:sp>
      </p:grpSp>
      <p:grpSp>
        <p:nvGrpSpPr>
          <p:cNvPr id="105" name="Group 104">
            <a:extLst>
              <a:ext uri="{FF2B5EF4-FFF2-40B4-BE49-F238E27FC236}">
                <a16:creationId xmlns:a16="http://schemas.microsoft.com/office/drawing/2014/main" id="{F15C507B-1A6C-C3FE-CA72-D96590F6E970}"/>
              </a:ext>
            </a:extLst>
          </p:cNvPr>
          <p:cNvGrpSpPr/>
          <p:nvPr/>
        </p:nvGrpSpPr>
        <p:grpSpPr>
          <a:xfrm>
            <a:off x="12675870" y="2324100"/>
            <a:ext cx="4160520" cy="1209147"/>
            <a:chOff x="1930815" y="2980912"/>
            <a:chExt cx="4812032" cy="1209147"/>
          </a:xfrm>
        </p:grpSpPr>
        <p:grpSp>
          <p:nvGrpSpPr>
            <p:cNvPr id="106" name="Group 6">
              <a:extLst>
                <a:ext uri="{FF2B5EF4-FFF2-40B4-BE49-F238E27FC236}">
                  <a16:creationId xmlns:a16="http://schemas.microsoft.com/office/drawing/2014/main" id="{4DD845F7-6CE1-5E75-AD54-7F2C8978C22C}"/>
                </a:ext>
              </a:extLst>
            </p:cNvPr>
            <p:cNvGrpSpPr/>
            <p:nvPr/>
          </p:nvGrpSpPr>
          <p:grpSpPr>
            <a:xfrm>
              <a:off x="1930815" y="2980912"/>
              <a:ext cx="4812032" cy="1209147"/>
              <a:chOff x="0" y="0"/>
              <a:chExt cx="1090119" cy="217608"/>
            </a:xfrm>
          </p:grpSpPr>
          <p:sp>
            <p:nvSpPr>
              <p:cNvPr id="109" name="Freeform 7">
                <a:extLst>
                  <a:ext uri="{FF2B5EF4-FFF2-40B4-BE49-F238E27FC236}">
                    <a16:creationId xmlns:a16="http://schemas.microsoft.com/office/drawing/2014/main" id="{3433E4F1-ABDF-C8D0-EFFB-F55555CF2C99}"/>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110" name="TextBox 8">
                <a:extLst>
                  <a:ext uri="{FF2B5EF4-FFF2-40B4-BE49-F238E27FC236}">
                    <a16:creationId xmlns:a16="http://schemas.microsoft.com/office/drawing/2014/main" id="{6052F644-0813-C2AD-6A99-40EE13F95676}"/>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07" name="TextBox 9">
              <a:extLst>
                <a:ext uri="{FF2B5EF4-FFF2-40B4-BE49-F238E27FC236}">
                  <a16:creationId xmlns:a16="http://schemas.microsoft.com/office/drawing/2014/main" id="{76447729-4F5A-C136-CF88-DCDA64831617}"/>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08" name="TextBox 10">
              <a:extLst>
                <a:ext uri="{FF2B5EF4-FFF2-40B4-BE49-F238E27FC236}">
                  <a16:creationId xmlns:a16="http://schemas.microsoft.com/office/drawing/2014/main" id="{1A839670-DC14-A79E-C3C4-EF0138DE98A3}"/>
                </a:ext>
              </a:extLst>
            </p:cNvPr>
            <p:cNvSpPr txBox="1"/>
            <p:nvPr/>
          </p:nvSpPr>
          <p:spPr>
            <a:xfrm>
              <a:off x="3304264" y="3174953"/>
              <a:ext cx="3003592" cy="402161"/>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Modeling Techniques </a:t>
              </a:r>
            </a:p>
          </p:txBody>
        </p:sp>
      </p:grpSp>
      <p:grpSp>
        <p:nvGrpSpPr>
          <p:cNvPr id="111" name="Group 110">
            <a:extLst>
              <a:ext uri="{FF2B5EF4-FFF2-40B4-BE49-F238E27FC236}">
                <a16:creationId xmlns:a16="http://schemas.microsoft.com/office/drawing/2014/main" id="{F4590F83-99AE-7207-CF3E-1B16C5CCA91E}"/>
              </a:ext>
            </a:extLst>
          </p:cNvPr>
          <p:cNvGrpSpPr/>
          <p:nvPr/>
        </p:nvGrpSpPr>
        <p:grpSpPr>
          <a:xfrm>
            <a:off x="1451610" y="4066839"/>
            <a:ext cx="4160520" cy="1209147"/>
            <a:chOff x="1930815" y="2980912"/>
            <a:chExt cx="4812032" cy="1209147"/>
          </a:xfrm>
        </p:grpSpPr>
        <p:grpSp>
          <p:nvGrpSpPr>
            <p:cNvPr id="112" name="Group 6">
              <a:extLst>
                <a:ext uri="{FF2B5EF4-FFF2-40B4-BE49-F238E27FC236}">
                  <a16:creationId xmlns:a16="http://schemas.microsoft.com/office/drawing/2014/main" id="{42420FCF-D1DA-A7EF-BC0F-399F62C61698}"/>
                </a:ext>
              </a:extLst>
            </p:cNvPr>
            <p:cNvGrpSpPr/>
            <p:nvPr/>
          </p:nvGrpSpPr>
          <p:grpSpPr>
            <a:xfrm>
              <a:off x="1930815" y="2980912"/>
              <a:ext cx="4812032" cy="1209147"/>
              <a:chOff x="0" y="0"/>
              <a:chExt cx="1090119" cy="217608"/>
            </a:xfrm>
          </p:grpSpPr>
          <p:sp>
            <p:nvSpPr>
              <p:cNvPr id="115" name="Freeform 7">
                <a:extLst>
                  <a:ext uri="{FF2B5EF4-FFF2-40B4-BE49-F238E27FC236}">
                    <a16:creationId xmlns:a16="http://schemas.microsoft.com/office/drawing/2014/main" id="{0E911F07-4355-89A1-EFFE-423B3DC910FE}"/>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116" name="TextBox 8">
                <a:extLst>
                  <a:ext uri="{FF2B5EF4-FFF2-40B4-BE49-F238E27FC236}">
                    <a16:creationId xmlns:a16="http://schemas.microsoft.com/office/drawing/2014/main" id="{4A2F38EB-42ED-4575-EBD3-D99160D31E24}"/>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13" name="TextBox 9">
              <a:extLst>
                <a:ext uri="{FF2B5EF4-FFF2-40B4-BE49-F238E27FC236}">
                  <a16:creationId xmlns:a16="http://schemas.microsoft.com/office/drawing/2014/main" id="{62DF4AAF-0FBA-98BD-8A66-6B7ED2E2C0CB}"/>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14" name="TextBox 10">
              <a:extLst>
                <a:ext uri="{FF2B5EF4-FFF2-40B4-BE49-F238E27FC236}">
                  <a16:creationId xmlns:a16="http://schemas.microsoft.com/office/drawing/2014/main" id="{108740C2-1BC8-04DE-D1E7-9D77366B869F}"/>
                </a:ext>
              </a:extLst>
            </p:cNvPr>
            <p:cNvSpPr txBox="1"/>
            <p:nvPr/>
          </p:nvSpPr>
          <p:spPr>
            <a:xfrm>
              <a:off x="3304264" y="3174953"/>
              <a:ext cx="3003592" cy="417230"/>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Results Overview </a:t>
              </a:r>
            </a:p>
          </p:txBody>
        </p:sp>
      </p:grpSp>
      <p:grpSp>
        <p:nvGrpSpPr>
          <p:cNvPr id="117" name="Group 116">
            <a:extLst>
              <a:ext uri="{FF2B5EF4-FFF2-40B4-BE49-F238E27FC236}">
                <a16:creationId xmlns:a16="http://schemas.microsoft.com/office/drawing/2014/main" id="{AB3BC3B1-428B-BF90-4DDF-073491BD0F59}"/>
              </a:ext>
            </a:extLst>
          </p:cNvPr>
          <p:cNvGrpSpPr/>
          <p:nvPr/>
        </p:nvGrpSpPr>
        <p:grpSpPr>
          <a:xfrm>
            <a:off x="7063740" y="4057910"/>
            <a:ext cx="4160520" cy="1209147"/>
            <a:chOff x="1930815" y="2980912"/>
            <a:chExt cx="4812032" cy="1209147"/>
          </a:xfrm>
        </p:grpSpPr>
        <p:grpSp>
          <p:nvGrpSpPr>
            <p:cNvPr id="118" name="Group 6">
              <a:extLst>
                <a:ext uri="{FF2B5EF4-FFF2-40B4-BE49-F238E27FC236}">
                  <a16:creationId xmlns:a16="http://schemas.microsoft.com/office/drawing/2014/main" id="{21223691-A957-BF5E-4B31-A9CB376D414E}"/>
                </a:ext>
              </a:extLst>
            </p:cNvPr>
            <p:cNvGrpSpPr/>
            <p:nvPr/>
          </p:nvGrpSpPr>
          <p:grpSpPr>
            <a:xfrm>
              <a:off x="1930815" y="2980912"/>
              <a:ext cx="4812032" cy="1209147"/>
              <a:chOff x="0" y="0"/>
              <a:chExt cx="1090119" cy="217608"/>
            </a:xfrm>
          </p:grpSpPr>
          <p:sp>
            <p:nvSpPr>
              <p:cNvPr id="121" name="Freeform 7">
                <a:extLst>
                  <a:ext uri="{FF2B5EF4-FFF2-40B4-BE49-F238E27FC236}">
                    <a16:creationId xmlns:a16="http://schemas.microsoft.com/office/drawing/2014/main" id="{91432724-7BC3-3680-8D1B-997EACECBE73}"/>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122" name="TextBox 8">
                <a:extLst>
                  <a:ext uri="{FF2B5EF4-FFF2-40B4-BE49-F238E27FC236}">
                    <a16:creationId xmlns:a16="http://schemas.microsoft.com/office/drawing/2014/main" id="{70837C74-AA06-6D06-BA46-280D6FBA6B0A}"/>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19" name="TextBox 9">
              <a:extLst>
                <a:ext uri="{FF2B5EF4-FFF2-40B4-BE49-F238E27FC236}">
                  <a16:creationId xmlns:a16="http://schemas.microsoft.com/office/drawing/2014/main" id="{D11D3D43-0D5D-4FC3-F170-B87146BB0FF7}"/>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20" name="TextBox 10">
              <a:extLst>
                <a:ext uri="{FF2B5EF4-FFF2-40B4-BE49-F238E27FC236}">
                  <a16:creationId xmlns:a16="http://schemas.microsoft.com/office/drawing/2014/main" id="{31A60816-08A1-46EA-3654-76B96D5C9B25}"/>
                </a:ext>
              </a:extLst>
            </p:cNvPr>
            <p:cNvSpPr txBox="1"/>
            <p:nvPr/>
          </p:nvSpPr>
          <p:spPr>
            <a:xfrm>
              <a:off x="3304264" y="3174953"/>
              <a:ext cx="3147745" cy="417230"/>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Descriptive Statistics </a:t>
              </a:r>
            </a:p>
          </p:txBody>
        </p:sp>
      </p:grpSp>
      <p:grpSp>
        <p:nvGrpSpPr>
          <p:cNvPr id="123" name="Group 122">
            <a:extLst>
              <a:ext uri="{FF2B5EF4-FFF2-40B4-BE49-F238E27FC236}">
                <a16:creationId xmlns:a16="http://schemas.microsoft.com/office/drawing/2014/main" id="{990980B9-3F47-7AF5-57A4-22C6518F6CE5}"/>
              </a:ext>
            </a:extLst>
          </p:cNvPr>
          <p:cNvGrpSpPr/>
          <p:nvPr/>
        </p:nvGrpSpPr>
        <p:grpSpPr>
          <a:xfrm>
            <a:off x="12675870" y="4038464"/>
            <a:ext cx="4160520" cy="1209147"/>
            <a:chOff x="1930815" y="2980912"/>
            <a:chExt cx="4812032" cy="1209147"/>
          </a:xfrm>
        </p:grpSpPr>
        <p:grpSp>
          <p:nvGrpSpPr>
            <p:cNvPr id="124" name="Group 6">
              <a:extLst>
                <a:ext uri="{FF2B5EF4-FFF2-40B4-BE49-F238E27FC236}">
                  <a16:creationId xmlns:a16="http://schemas.microsoft.com/office/drawing/2014/main" id="{22BDC600-0445-CF6D-C90D-5920EE4FC3CC}"/>
                </a:ext>
              </a:extLst>
            </p:cNvPr>
            <p:cNvGrpSpPr/>
            <p:nvPr/>
          </p:nvGrpSpPr>
          <p:grpSpPr>
            <a:xfrm>
              <a:off x="1930815" y="2980912"/>
              <a:ext cx="4812032" cy="1209147"/>
              <a:chOff x="0" y="0"/>
              <a:chExt cx="1090119" cy="217608"/>
            </a:xfrm>
          </p:grpSpPr>
          <p:sp>
            <p:nvSpPr>
              <p:cNvPr id="127" name="Freeform 7">
                <a:extLst>
                  <a:ext uri="{FF2B5EF4-FFF2-40B4-BE49-F238E27FC236}">
                    <a16:creationId xmlns:a16="http://schemas.microsoft.com/office/drawing/2014/main" id="{69E6BDA2-5B32-7CCF-FB53-0CDC45796840}"/>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128" name="TextBox 8">
                <a:extLst>
                  <a:ext uri="{FF2B5EF4-FFF2-40B4-BE49-F238E27FC236}">
                    <a16:creationId xmlns:a16="http://schemas.microsoft.com/office/drawing/2014/main" id="{E104F5A1-087D-62CE-68F3-E21D50DF4ABB}"/>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25" name="TextBox 9">
              <a:extLst>
                <a:ext uri="{FF2B5EF4-FFF2-40B4-BE49-F238E27FC236}">
                  <a16:creationId xmlns:a16="http://schemas.microsoft.com/office/drawing/2014/main" id="{15FA0BFC-5948-DC39-B1D3-22043DC79509}"/>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26" name="TextBox 10">
              <a:extLst>
                <a:ext uri="{FF2B5EF4-FFF2-40B4-BE49-F238E27FC236}">
                  <a16:creationId xmlns:a16="http://schemas.microsoft.com/office/drawing/2014/main" id="{85361D03-749C-C49E-81C1-C5F32CE596DA}"/>
                </a:ext>
              </a:extLst>
            </p:cNvPr>
            <p:cNvSpPr txBox="1"/>
            <p:nvPr/>
          </p:nvSpPr>
          <p:spPr>
            <a:xfrm>
              <a:off x="3304264" y="3174953"/>
              <a:ext cx="3420956" cy="853247"/>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Demand Distribution Observations </a:t>
              </a:r>
            </a:p>
          </p:txBody>
        </p:sp>
      </p:grpSp>
      <p:grpSp>
        <p:nvGrpSpPr>
          <p:cNvPr id="129" name="Group 128">
            <a:extLst>
              <a:ext uri="{FF2B5EF4-FFF2-40B4-BE49-F238E27FC236}">
                <a16:creationId xmlns:a16="http://schemas.microsoft.com/office/drawing/2014/main" id="{8C6F05BF-353F-096B-4E16-8E9F9663F5D3}"/>
              </a:ext>
            </a:extLst>
          </p:cNvPr>
          <p:cNvGrpSpPr/>
          <p:nvPr/>
        </p:nvGrpSpPr>
        <p:grpSpPr>
          <a:xfrm>
            <a:off x="1451610" y="5809578"/>
            <a:ext cx="4160520" cy="1209147"/>
            <a:chOff x="1930815" y="2980912"/>
            <a:chExt cx="4812032" cy="1209147"/>
          </a:xfrm>
        </p:grpSpPr>
        <p:grpSp>
          <p:nvGrpSpPr>
            <p:cNvPr id="130" name="Group 6">
              <a:extLst>
                <a:ext uri="{FF2B5EF4-FFF2-40B4-BE49-F238E27FC236}">
                  <a16:creationId xmlns:a16="http://schemas.microsoft.com/office/drawing/2014/main" id="{6C111FB5-7142-7FC3-6166-96C2AA1BD937}"/>
                </a:ext>
              </a:extLst>
            </p:cNvPr>
            <p:cNvGrpSpPr/>
            <p:nvPr/>
          </p:nvGrpSpPr>
          <p:grpSpPr>
            <a:xfrm>
              <a:off x="1930815" y="2980912"/>
              <a:ext cx="4812032" cy="1209147"/>
              <a:chOff x="0" y="0"/>
              <a:chExt cx="1090119" cy="217608"/>
            </a:xfrm>
          </p:grpSpPr>
          <p:sp>
            <p:nvSpPr>
              <p:cNvPr id="133" name="Freeform 7">
                <a:extLst>
                  <a:ext uri="{FF2B5EF4-FFF2-40B4-BE49-F238E27FC236}">
                    <a16:creationId xmlns:a16="http://schemas.microsoft.com/office/drawing/2014/main" id="{A4397AE5-458F-2010-63B5-48C99A3D971E}"/>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r>
                  <a:rPr lang="en-US"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a:p>
                <a:pPr algn="ctr"/>
                <a:endParaRPr lang="en-US" dirty="0">
                  <a:latin typeface="Times New Roman" panose="02020603050405020304" pitchFamily="18" charset="0"/>
                  <a:cs typeface="Times New Roman" panose="02020603050405020304" pitchFamily="18" charset="0"/>
                </a:endParaRPr>
              </a:p>
            </p:txBody>
          </p:sp>
          <p:sp>
            <p:nvSpPr>
              <p:cNvPr id="134" name="TextBox 8">
                <a:extLst>
                  <a:ext uri="{FF2B5EF4-FFF2-40B4-BE49-F238E27FC236}">
                    <a16:creationId xmlns:a16="http://schemas.microsoft.com/office/drawing/2014/main" id="{F5FF7286-2690-1403-2C3D-063F728C058B}"/>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31" name="TextBox 9">
              <a:extLst>
                <a:ext uri="{FF2B5EF4-FFF2-40B4-BE49-F238E27FC236}">
                  <a16:creationId xmlns:a16="http://schemas.microsoft.com/office/drawing/2014/main" id="{93CD9907-90D2-9C0A-BF81-AF85E8B3AAFA}"/>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32" name="TextBox 10">
              <a:extLst>
                <a:ext uri="{FF2B5EF4-FFF2-40B4-BE49-F238E27FC236}">
                  <a16:creationId xmlns:a16="http://schemas.microsoft.com/office/drawing/2014/main" id="{2637B750-611D-99F9-F533-A0D4EC0663F7}"/>
                </a:ext>
              </a:extLst>
            </p:cNvPr>
            <p:cNvSpPr txBox="1"/>
            <p:nvPr/>
          </p:nvSpPr>
          <p:spPr>
            <a:xfrm>
              <a:off x="3304264" y="3174953"/>
              <a:ext cx="3003592" cy="853247"/>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Business Strategy Insights </a:t>
              </a:r>
            </a:p>
          </p:txBody>
        </p:sp>
      </p:grpSp>
      <p:grpSp>
        <p:nvGrpSpPr>
          <p:cNvPr id="135" name="Group 134">
            <a:extLst>
              <a:ext uri="{FF2B5EF4-FFF2-40B4-BE49-F238E27FC236}">
                <a16:creationId xmlns:a16="http://schemas.microsoft.com/office/drawing/2014/main" id="{2E244A21-70C5-C248-EC99-315B877CA384}"/>
              </a:ext>
            </a:extLst>
          </p:cNvPr>
          <p:cNvGrpSpPr/>
          <p:nvPr/>
        </p:nvGrpSpPr>
        <p:grpSpPr>
          <a:xfrm>
            <a:off x="7063740" y="5791719"/>
            <a:ext cx="4160520" cy="1209147"/>
            <a:chOff x="1930815" y="2980912"/>
            <a:chExt cx="4812032" cy="1209147"/>
          </a:xfrm>
        </p:grpSpPr>
        <p:grpSp>
          <p:nvGrpSpPr>
            <p:cNvPr id="136" name="Group 6">
              <a:extLst>
                <a:ext uri="{FF2B5EF4-FFF2-40B4-BE49-F238E27FC236}">
                  <a16:creationId xmlns:a16="http://schemas.microsoft.com/office/drawing/2014/main" id="{BF3A8C81-18F8-DC4C-EBA7-1453B0F2ADC4}"/>
                </a:ext>
              </a:extLst>
            </p:cNvPr>
            <p:cNvGrpSpPr/>
            <p:nvPr/>
          </p:nvGrpSpPr>
          <p:grpSpPr>
            <a:xfrm>
              <a:off x="1930815" y="2980912"/>
              <a:ext cx="4812032" cy="1209147"/>
              <a:chOff x="0" y="0"/>
              <a:chExt cx="1090119" cy="217608"/>
            </a:xfrm>
          </p:grpSpPr>
          <p:sp>
            <p:nvSpPr>
              <p:cNvPr id="139" name="Freeform 7">
                <a:extLst>
                  <a:ext uri="{FF2B5EF4-FFF2-40B4-BE49-F238E27FC236}">
                    <a16:creationId xmlns:a16="http://schemas.microsoft.com/office/drawing/2014/main" id="{CB4141AE-86A4-DE57-6EAD-CFDAF0F49C8D}"/>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140" name="TextBox 8">
                <a:extLst>
                  <a:ext uri="{FF2B5EF4-FFF2-40B4-BE49-F238E27FC236}">
                    <a16:creationId xmlns:a16="http://schemas.microsoft.com/office/drawing/2014/main" id="{79C3B0A7-3E50-6DC6-4B42-122D8C2F131F}"/>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37" name="TextBox 9">
              <a:extLst>
                <a:ext uri="{FF2B5EF4-FFF2-40B4-BE49-F238E27FC236}">
                  <a16:creationId xmlns:a16="http://schemas.microsoft.com/office/drawing/2014/main" id="{B39B6C8C-8BC2-801C-DD88-FFF090115606}"/>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38" name="TextBox 10">
              <a:extLst>
                <a:ext uri="{FF2B5EF4-FFF2-40B4-BE49-F238E27FC236}">
                  <a16:creationId xmlns:a16="http://schemas.microsoft.com/office/drawing/2014/main" id="{761EDAAE-0FF2-489C-8542-E30A63ABDCA7}"/>
                </a:ext>
              </a:extLst>
            </p:cNvPr>
            <p:cNvSpPr txBox="1"/>
            <p:nvPr/>
          </p:nvSpPr>
          <p:spPr>
            <a:xfrm>
              <a:off x="3304264" y="3174953"/>
              <a:ext cx="3147745" cy="853247"/>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Inferential Analysis &amp; Statistical Tests </a:t>
              </a:r>
            </a:p>
          </p:txBody>
        </p:sp>
      </p:grpSp>
      <p:grpSp>
        <p:nvGrpSpPr>
          <p:cNvPr id="141" name="Group 140">
            <a:extLst>
              <a:ext uri="{FF2B5EF4-FFF2-40B4-BE49-F238E27FC236}">
                <a16:creationId xmlns:a16="http://schemas.microsoft.com/office/drawing/2014/main" id="{E4CF9E15-607F-FC2F-7C2A-E0EA2C42010B}"/>
              </a:ext>
            </a:extLst>
          </p:cNvPr>
          <p:cNvGrpSpPr/>
          <p:nvPr/>
        </p:nvGrpSpPr>
        <p:grpSpPr>
          <a:xfrm>
            <a:off x="12675870" y="5752828"/>
            <a:ext cx="4160520" cy="1209147"/>
            <a:chOff x="1930815" y="2980912"/>
            <a:chExt cx="4812032" cy="1209147"/>
          </a:xfrm>
        </p:grpSpPr>
        <p:grpSp>
          <p:nvGrpSpPr>
            <p:cNvPr id="142" name="Group 6">
              <a:extLst>
                <a:ext uri="{FF2B5EF4-FFF2-40B4-BE49-F238E27FC236}">
                  <a16:creationId xmlns:a16="http://schemas.microsoft.com/office/drawing/2014/main" id="{9CA38409-4679-73EB-6D4D-C5CE3FB1C65B}"/>
                </a:ext>
              </a:extLst>
            </p:cNvPr>
            <p:cNvGrpSpPr/>
            <p:nvPr/>
          </p:nvGrpSpPr>
          <p:grpSpPr>
            <a:xfrm>
              <a:off x="1930815" y="2980912"/>
              <a:ext cx="4812032" cy="1209147"/>
              <a:chOff x="0" y="0"/>
              <a:chExt cx="1090119" cy="217608"/>
            </a:xfrm>
          </p:grpSpPr>
          <p:sp>
            <p:nvSpPr>
              <p:cNvPr id="145" name="Freeform 7">
                <a:extLst>
                  <a:ext uri="{FF2B5EF4-FFF2-40B4-BE49-F238E27FC236}">
                    <a16:creationId xmlns:a16="http://schemas.microsoft.com/office/drawing/2014/main" id="{3D025ED8-3AE8-86F7-F0F1-9AB505F677AB}"/>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146" name="TextBox 8">
                <a:extLst>
                  <a:ext uri="{FF2B5EF4-FFF2-40B4-BE49-F238E27FC236}">
                    <a16:creationId xmlns:a16="http://schemas.microsoft.com/office/drawing/2014/main" id="{4893E883-EE09-54CD-0455-E4F8251B1FD2}"/>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43" name="TextBox 9">
              <a:extLst>
                <a:ext uri="{FF2B5EF4-FFF2-40B4-BE49-F238E27FC236}">
                  <a16:creationId xmlns:a16="http://schemas.microsoft.com/office/drawing/2014/main" id="{6D657C88-B22E-3F18-8267-2805FCE249BE}"/>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44" name="TextBox 10">
              <a:extLst>
                <a:ext uri="{FF2B5EF4-FFF2-40B4-BE49-F238E27FC236}">
                  <a16:creationId xmlns:a16="http://schemas.microsoft.com/office/drawing/2014/main" id="{3943A003-C8A5-50D2-2683-1AE37B6E2105}"/>
                </a:ext>
              </a:extLst>
            </p:cNvPr>
            <p:cNvSpPr txBox="1"/>
            <p:nvPr/>
          </p:nvSpPr>
          <p:spPr>
            <a:xfrm>
              <a:off x="3304264" y="3174953"/>
              <a:ext cx="3420956" cy="853247"/>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ARIMAX Model Analysis </a:t>
              </a:r>
            </a:p>
          </p:txBody>
        </p:sp>
      </p:grpSp>
      <p:grpSp>
        <p:nvGrpSpPr>
          <p:cNvPr id="147" name="Group 146">
            <a:extLst>
              <a:ext uri="{FF2B5EF4-FFF2-40B4-BE49-F238E27FC236}">
                <a16:creationId xmlns:a16="http://schemas.microsoft.com/office/drawing/2014/main" id="{35449043-E27A-DE31-CF7A-7260D629CE30}"/>
              </a:ext>
            </a:extLst>
          </p:cNvPr>
          <p:cNvGrpSpPr/>
          <p:nvPr/>
        </p:nvGrpSpPr>
        <p:grpSpPr>
          <a:xfrm>
            <a:off x="3322320" y="7552318"/>
            <a:ext cx="4160520" cy="1209147"/>
            <a:chOff x="1930815" y="2980912"/>
            <a:chExt cx="4812032" cy="1209147"/>
          </a:xfrm>
        </p:grpSpPr>
        <p:grpSp>
          <p:nvGrpSpPr>
            <p:cNvPr id="148" name="Group 6">
              <a:extLst>
                <a:ext uri="{FF2B5EF4-FFF2-40B4-BE49-F238E27FC236}">
                  <a16:creationId xmlns:a16="http://schemas.microsoft.com/office/drawing/2014/main" id="{3889C21D-58F1-868C-9EC9-851B1E0227B1}"/>
                </a:ext>
              </a:extLst>
            </p:cNvPr>
            <p:cNvGrpSpPr/>
            <p:nvPr/>
          </p:nvGrpSpPr>
          <p:grpSpPr>
            <a:xfrm>
              <a:off x="1930815" y="2980912"/>
              <a:ext cx="4812032" cy="1209147"/>
              <a:chOff x="0" y="0"/>
              <a:chExt cx="1090119" cy="217608"/>
            </a:xfrm>
          </p:grpSpPr>
          <p:sp>
            <p:nvSpPr>
              <p:cNvPr id="151" name="Freeform 7">
                <a:extLst>
                  <a:ext uri="{FF2B5EF4-FFF2-40B4-BE49-F238E27FC236}">
                    <a16:creationId xmlns:a16="http://schemas.microsoft.com/office/drawing/2014/main" id="{AE4127D9-59FD-C326-0531-CA1E8C2E0DCE}"/>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152" name="TextBox 8">
                <a:extLst>
                  <a:ext uri="{FF2B5EF4-FFF2-40B4-BE49-F238E27FC236}">
                    <a16:creationId xmlns:a16="http://schemas.microsoft.com/office/drawing/2014/main" id="{BD827DB5-B506-15E8-7BE1-20F8A0F45FE9}"/>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49" name="TextBox 9">
              <a:extLst>
                <a:ext uri="{FF2B5EF4-FFF2-40B4-BE49-F238E27FC236}">
                  <a16:creationId xmlns:a16="http://schemas.microsoft.com/office/drawing/2014/main" id="{CDCB0F29-98E9-DDF0-BE87-2F3D2CD74744}"/>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50" name="TextBox 10">
              <a:extLst>
                <a:ext uri="{FF2B5EF4-FFF2-40B4-BE49-F238E27FC236}">
                  <a16:creationId xmlns:a16="http://schemas.microsoft.com/office/drawing/2014/main" id="{B79A264E-5708-AE17-CCBE-88CC74C82B8E}"/>
                </a:ext>
              </a:extLst>
            </p:cNvPr>
            <p:cNvSpPr txBox="1"/>
            <p:nvPr/>
          </p:nvSpPr>
          <p:spPr>
            <a:xfrm>
              <a:off x="3304264" y="3174953"/>
              <a:ext cx="3003592" cy="853247"/>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Operational Recommendations </a:t>
              </a:r>
            </a:p>
          </p:txBody>
        </p:sp>
      </p:grpSp>
      <p:grpSp>
        <p:nvGrpSpPr>
          <p:cNvPr id="153" name="Group 152">
            <a:extLst>
              <a:ext uri="{FF2B5EF4-FFF2-40B4-BE49-F238E27FC236}">
                <a16:creationId xmlns:a16="http://schemas.microsoft.com/office/drawing/2014/main" id="{EAB4870D-0392-F632-AA99-C69471D85FF5}"/>
              </a:ext>
            </a:extLst>
          </p:cNvPr>
          <p:cNvGrpSpPr/>
          <p:nvPr/>
        </p:nvGrpSpPr>
        <p:grpSpPr>
          <a:xfrm>
            <a:off x="10805160" y="7467193"/>
            <a:ext cx="4160520" cy="1209147"/>
            <a:chOff x="1930815" y="2980912"/>
            <a:chExt cx="4812032" cy="1209147"/>
          </a:xfrm>
        </p:grpSpPr>
        <p:grpSp>
          <p:nvGrpSpPr>
            <p:cNvPr id="154" name="Group 6">
              <a:extLst>
                <a:ext uri="{FF2B5EF4-FFF2-40B4-BE49-F238E27FC236}">
                  <a16:creationId xmlns:a16="http://schemas.microsoft.com/office/drawing/2014/main" id="{7745B57D-7154-6E4D-061D-30B9DC1A3319}"/>
                </a:ext>
              </a:extLst>
            </p:cNvPr>
            <p:cNvGrpSpPr/>
            <p:nvPr/>
          </p:nvGrpSpPr>
          <p:grpSpPr>
            <a:xfrm>
              <a:off x="1930815" y="2980912"/>
              <a:ext cx="4812032" cy="1209147"/>
              <a:chOff x="0" y="0"/>
              <a:chExt cx="1090119" cy="217608"/>
            </a:xfrm>
          </p:grpSpPr>
          <p:sp>
            <p:nvSpPr>
              <p:cNvPr id="157" name="Freeform 7">
                <a:extLst>
                  <a:ext uri="{FF2B5EF4-FFF2-40B4-BE49-F238E27FC236}">
                    <a16:creationId xmlns:a16="http://schemas.microsoft.com/office/drawing/2014/main" id="{3F44EEA8-C7A6-CE2D-B1DA-C93BB4CD7D61}"/>
                  </a:ext>
                </a:extLst>
              </p:cNvPr>
              <p:cNvSpPr/>
              <p:nvPr/>
            </p:nvSpPr>
            <p:spPr>
              <a:xfrm>
                <a:off x="0" y="0"/>
                <a:ext cx="1090119" cy="217608"/>
              </a:xfrm>
              <a:custGeom>
                <a:avLst/>
                <a:gdLst/>
                <a:ahLst/>
                <a:cxnLst/>
                <a:rect l="l" t="t" r="r" b="b"/>
                <a:pathLst>
                  <a:path w="1090119" h="217608">
                    <a:moveTo>
                      <a:pt x="28057" y="0"/>
                    </a:moveTo>
                    <a:lnTo>
                      <a:pt x="1062062" y="0"/>
                    </a:lnTo>
                    <a:cubicBezTo>
                      <a:pt x="1077557" y="0"/>
                      <a:pt x="1090119" y="12562"/>
                      <a:pt x="1090119" y="28057"/>
                    </a:cubicBezTo>
                    <a:lnTo>
                      <a:pt x="1090119" y="189551"/>
                    </a:lnTo>
                    <a:cubicBezTo>
                      <a:pt x="1090119" y="196992"/>
                      <a:pt x="1087163" y="204129"/>
                      <a:pt x="1081901" y="209391"/>
                    </a:cubicBezTo>
                    <a:cubicBezTo>
                      <a:pt x="1076640" y="214652"/>
                      <a:pt x="1069503" y="217608"/>
                      <a:pt x="1062062" y="217608"/>
                    </a:cubicBezTo>
                    <a:lnTo>
                      <a:pt x="28057" y="217608"/>
                    </a:lnTo>
                    <a:cubicBezTo>
                      <a:pt x="12562" y="217608"/>
                      <a:pt x="0" y="205047"/>
                      <a:pt x="0" y="189551"/>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pPr algn="ctr"/>
                <a:endParaRPr lang="en-US">
                  <a:latin typeface="Times New Roman" panose="02020603050405020304" pitchFamily="18" charset="0"/>
                  <a:cs typeface="Times New Roman" panose="02020603050405020304" pitchFamily="18" charset="0"/>
                </a:endParaRPr>
              </a:p>
            </p:txBody>
          </p:sp>
          <p:sp>
            <p:nvSpPr>
              <p:cNvPr id="158" name="TextBox 8">
                <a:extLst>
                  <a:ext uri="{FF2B5EF4-FFF2-40B4-BE49-F238E27FC236}">
                    <a16:creationId xmlns:a16="http://schemas.microsoft.com/office/drawing/2014/main" id="{AD8DF7A7-F0D1-E9F0-A345-8DA0F87C0E9E}"/>
                  </a:ext>
                </a:extLst>
              </p:cNvPr>
              <p:cNvSpPr txBox="1"/>
              <p:nvPr/>
            </p:nvSpPr>
            <p:spPr>
              <a:xfrm>
                <a:off x="0" y="0"/>
                <a:ext cx="1090119" cy="217608"/>
              </a:xfrm>
              <a:prstGeom prst="rect">
                <a:avLst/>
              </a:prstGeom>
            </p:spPr>
            <p:txBody>
              <a:bodyPr lIns="50800" tIns="50800" rIns="50800" bIns="50800" rtlCol="0" anchor="ctr"/>
              <a:lstStyle/>
              <a:p>
                <a:pPr algn="ctr">
                  <a:lnSpc>
                    <a:spcPts val="2879"/>
                  </a:lnSpc>
                </a:pPr>
                <a:endParaRPr>
                  <a:latin typeface="Times New Roman" panose="02020603050405020304" pitchFamily="18" charset="0"/>
                  <a:cs typeface="Times New Roman" panose="02020603050405020304" pitchFamily="18" charset="0"/>
                </a:endParaRPr>
              </a:p>
            </p:txBody>
          </p:sp>
        </p:grpSp>
        <p:sp>
          <p:nvSpPr>
            <p:cNvPr id="155" name="TextBox 9">
              <a:extLst>
                <a:ext uri="{FF2B5EF4-FFF2-40B4-BE49-F238E27FC236}">
                  <a16:creationId xmlns:a16="http://schemas.microsoft.com/office/drawing/2014/main" id="{9F81D9BD-D27F-B466-BC22-FA69F80B110F}"/>
                </a:ext>
              </a:extLst>
            </p:cNvPr>
            <p:cNvSpPr txBox="1"/>
            <p:nvPr/>
          </p:nvSpPr>
          <p:spPr>
            <a:xfrm>
              <a:off x="2168811" y="3262587"/>
              <a:ext cx="830611" cy="615553"/>
            </a:xfrm>
            <a:prstGeom prst="rect">
              <a:avLst/>
            </a:prstGeom>
          </p:spPr>
          <p:txBody>
            <a:bodyPr lIns="0" tIns="0" rIns="0" bIns="0" rtlCol="0" anchor="t">
              <a:spAutoFit/>
            </a:bodyPr>
            <a:lstStyle/>
            <a:p>
              <a:pPr algn="ctr">
                <a:lnSpc>
                  <a:spcPts val="4800"/>
                </a:lnSpc>
              </a:pPr>
              <a:r>
                <a:rPr lang="en-US" sz="4500" spc="192" dirty="0">
                  <a:solidFill>
                    <a:srgbClr val="5B19EC"/>
                  </a:solidFill>
                  <a:latin typeface="Times New Roman" panose="02020603050405020304" pitchFamily="18" charset="0"/>
                  <a:ea typeface="Maragsa"/>
                  <a:cs typeface="Times New Roman" panose="02020603050405020304" pitchFamily="18" charset="0"/>
                  <a:sym typeface="Maragsa"/>
                </a:rPr>
                <a:t>01</a:t>
              </a:r>
            </a:p>
          </p:txBody>
        </p:sp>
        <p:sp>
          <p:nvSpPr>
            <p:cNvPr id="156" name="TextBox 10">
              <a:extLst>
                <a:ext uri="{FF2B5EF4-FFF2-40B4-BE49-F238E27FC236}">
                  <a16:creationId xmlns:a16="http://schemas.microsoft.com/office/drawing/2014/main" id="{57431FA4-F354-EB3A-D367-096989CB29E9}"/>
                </a:ext>
              </a:extLst>
            </p:cNvPr>
            <p:cNvSpPr txBox="1"/>
            <p:nvPr/>
          </p:nvSpPr>
          <p:spPr>
            <a:xfrm>
              <a:off x="3304264" y="3174953"/>
              <a:ext cx="3147745" cy="853247"/>
            </a:xfrm>
            <a:prstGeom prst="rect">
              <a:avLst/>
            </a:prstGeom>
          </p:spPr>
          <p:txBody>
            <a:bodyPr wrap="square" lIns="0" tIns="0" rIns="0" bIns="0" rtlCol="0" anchor="t">
              <a:spAutoFit/>
            </a:bodyPr>
            <a:lstStyle/>
            <a:p>
              <a:pPr algn="l">
                <a:lnSpc>
                  <a:spcPts val="3359"/>
                </a:lnSpc>
              </a:pPr>
              <a:r>
                <a:rPr lang="en-US" sz="2500" b="1" spc="-139" dirty="0">
                  <a:solidFill>
                    <a:srgbClr val="2E2E2E"/>
                  </a:solidFill>
                  <a:latin typeface="Times New Roman" panose="02020603050405020304" pitchFamily="18" charset="0"/>
                  <a:ea typeface="Quattrocento Bold"/>
                  <a:cs typeface="Times New Roman" panose="02020603050405020304" pitchFamily="18" charset="0"/>
                  <a:sym typeface="Quattrocento Bold"/>
                </a:rPr>
                <a:t>Strategic Insights &amp; Future Directions </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0884" y="3207973"/>
            <a:ext cx="18849769" cy="5057519"/>
            <a:chOff x="0" y="0"/>
            <a:chExt cx="4964548" cy="1332021"/>
          </a:xfrm>
        </p:grpSpPr>
        <p:sp>
          <p:nvSpPr>
            <p:cNvPr id="3" name="Freeform 3"/>
            <p:cNvSpPr/>
            <p:nvPr/>
          </p:nvSpPr>
          <p:spPr>
            <a:xfrm>
              <a:off x="0" y="0"/>
              <a:ext cx="4964548" cy="1332022"/>
            </a:xfrm>
            <a:custGeom>
              <a:avLst/>
              <a:gdLst/>
              <a:ahLst/>
              <a:cxnLst/>
              <a:rect l="l" t="t" r="r" b="b"/>
              <a:pathLst>
                <a:path w="4964548" h="1332022">
                  <a:moveTo>
                    <a:pt x="6161" y="0"/>
                  </a:moveTo>
                  <a:lnTo>
                    <a:pt x="4958387" y="0"/>
                  </a:lnTo>
                  <a:cubicBezTo>
                    <a:pt x="4960021" y="0"/>
                    <a:pt x="4961588" y="649"/>
                    <a:pt x="4962744" y="1804"/>
                  </a:cubicBezTo>
                  <a:cubicBezTo>
                    <a:pt x="4963899" y="2960"/>
                    <a:pt x="4964548" y="4527"/>
                    <a:pt x="4964548" y="6161"/>
                  </a:cubicBezTo>
                  <a:lnTo>
                    <a:pt x="4964548" y="1325861"/>
                  </a:lnTo>
                  <a:cubicBezTo>
                    <a:pt x="4964548" y="1329263"/>
                    <a:pt x="4961790" y="1332022"/>
                    <a:pt x="4958387" y="1332022"/>
                  </a:cubicBezTo>
                  <a:lnTo>
                    <a:pt x="6161" y="1332022"/>
                  </a:lnTo>
                  <a:cubicBezTo>
                    <a:pt x="2758" y="1332022"/>
                    <a:pt x="0" y="1329263"/>
                    <a:pt x="0" y="1325861"/>
                  </a:cubicBezTo>
                  <a:lnTo>
                    <a:pt x="0" y="6161"/>
                  </a:lnTo>
                  <a:cubicBezTo>
                    <a:pt x="0" y="2758"/>
                    <a:pt x="2758" y="0"/>
                    <a:pt x="6161" y="0"/>
                  </a:cubicBezTo>
                  <a:close/>
                </a:path>
              </a:pathLst>
            </a:custGeom>
            <a:solidFill>
              <a:srgbClr val="E2A9DD"/>
            </a:solidFill>
          </p:spPr>
          <p:txBody>
            <a:bodyPr/>
            <a:lstStyle/>
            <a:p>
              <a:endParaRPr lang="en-US"/>
            </a:p>
          </p:txBody>
        </p:sp>
        <p:sp>
          <p:nvSpPr>
            <p:cNvPr id="4" name="TextBox 4"/>
            <p:cNvSpPr txBox="1"/>
            <p:nvPr/>
          </p:nvSpPr>
          <p:spPr>
            <a:xfrm>
              <a:off x="0" y="0"/>
              <a:ext cx="4964548" cy="1332021"/>
            </a:xfrm>
            <a:prstGeom prst="rect">
              <a:avLst/>
            </a:prstGeom>
          </p:spPr>
          <p:txBody>
            <a:bodyPr lIns="50800" tIns="50800" rIns="50800" bIns="50800" rtlCol="0" anchor="ctr"/>
            <a:lstStyle/>
            <a:p>
              <a:pPr algn="ctr">
                <a:lnSpc>
                  <a:spcPts val="2879"/>
                </a:lnSpc>
              </a:pPr>
              <a:endParaRPr/>
            </a:p>
          </p:txBody>
        </p:sp>
      </p:grpSp>
      <p:grpSp>
        <p:nvGrpSpPr>
          <p:cNvPr id="5" name="Group 5"/>
          <p:cNvGrpSpPr>
            <a:grpSpLocks noChangeAspect="1"/>
          </p:cNvGrpSpPr>
          <p:nvPr/>
        </p:nvGrpSpPr>
        <p:grpSpPr>
          <a:xfrm>
            <a:off x="3945570" y="2754976"/>
            <a:ext cx="10396860" cy="5963513"/>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10" name="Freeform 1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
              <a:stretch>
                <a:fillRect t="-3228" b="-3228"/>
              </a:stretch>
            </a:blipFill>
          </p:spPr>
          <p:txBody>
            <a:bodyPr/>
            <a:lstStyle/>
            <a:p>
              <a:endParaRPr lang="en-US"/>
            </a:p>
          </p:txBody>
        </p:sp>
      </p:grpSp>
      <p:sp>
        <p:nvSpPr>
          <p:cNvPr id="11" name="TextBox 11"/>
          <p:cNvSpPr txBox="1"/>
          <p:nvPr/>
        </p:nvSpPr>
        <p:spPr>
          <a:xfrm>
            <a:off x="5267870" y="1603333"/>
            <a:ext cx="7752260" cy="973455"/>
          </a:xfrm>
          <a:prstGeom prst="rect">
            <a:avLst/>
          </a:prstGeom>
        </p:spPr>
        <p:txBody>
          <a:bodyPr lIns="0" tIns="0" rIns="0" bIns="0" rtlCol="0" anchor="t">
            <a:spAutoFit/>
          </a:bodyPr>
          <a:lstStyle/>
          <a:p>
            <a:pPr algn="ctr">
              <a:lnSpc>
                <a:spcPts val="7200"/>
              </a:lnSpc>
            </a:pPr>
            <a:r>
              <a:rPr lang="en-US" sz="7200" spc="288">
                <a:solidFill>
                  <a:srgbClr val="5B19EC"/>
                </a:solidFill>
                <a:latin typeface="Maragsa"/>
                <a:ea typeface="Maragsa"/>
                <a:cs typeface="Maragsa"/>
                <a:sym typeface="Maragsa"/>
              </a:rPr>
              <a:t>KEY CONCEPTS</a:t>
            </a:r>
          </a:p>
        </p:txBody>
      </p:sp>
      <p:sp>
        <p:nvSpPr>
          <p:cNvPr id="12" name="TextBox 1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13" name="TextBox 1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sp>
        <p:nvSpPr>
          <p:cNvPr id="14" name="TextBox 14"/>
          <p:cNvSpPr txBox="1"/>
          <p:nvPr/>
        </p:nvSpPr>
        <p:spPr>
          <a:xfrm>
            <a:off x="1056469" y="4182036"/>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01</a:t>
            </a:r>
          </a:p>
        </p:txBody>
      </p:sp>
      <p:sp>
        <p:nvSpPr>
          <p:cNvPr id="15" name="TextBox 15"/>
          <p:cNvSpPr txBox="1"/>
          <p:nvPr/>
        </p:nvSpPr>
        <p:spPr>
          <a:xfrm>
            <a:off x="810671" y="4992095"/>
            <a:ext cx="3757286" cy="2232660"/>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Nunc aliquet bibendum enim facilisis gravida. </a:t>
            </a:r>
          </a:p>
        </p:txBody>
      </p:sp>
      <p:sp>
        <p:nvSpPr>
          <p:cNvPr id="16" name="TextBox 16"/>
          <p:cNvSpPr txBox="1"/>
          <p:nvPr/>
        </p:nvSpPr>
        <p:spPr>
          <a:xfrm>
            <a:off x="14154606" y="4182036"/>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02</a:t>
            </a:r>
          </a:p>
        </p:txBody>
      </p:sp>
      <p:sp>
        <p:nvSpPr>
          <p:cNvPr id="17" name="TextBox 17"/>
          <p:cNvSpPr txBox="1"/>
          <p:nvPr/>
        </p:nvSpPr>
        <p:spPr>
          <a:xfrm>
            <a:off x="13908808" y="4992095"/>
            <a:ext cx="3757286" cy="2232660"/>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Nunc aliquet bibendum enim facilisis gravida.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grpSp>
        <p:nvGrpSpPr>
          <p:cNvPr id="4" name="Group 4"/>
          <p:cNvGrpSpPr/>
          <p:nvPr/>
        </p:nvGrpSpPr>
        <p:grpSpPr>
          <a:xfrm>
            <a:off x="8780960" y="1070706"/>
            <a:ext cx="4426534" cy="6714891"/>
            <a:chOff x="0" y="0"/>
            <a:chExt cx="835215" cy="1266991"/>
          </a:xfrm>
        </p:grpSpPr>
        <p:sp>
          <p:nvSpPr>
            <p:cNvPr id="5" name="Freeform 5"/>
            <p:cNvSpPr/>
            <p:nvPr/>
          </p:nvSpPr>
          <p:spPr>
            <a:xfrm>
              <a:off x="0" y="0"/>
              <a:ext cx="835215" cy="1266991"/>
            </a:xfrm>
            <a:custGeom>
              <a:avLst/>
              <a:gdLst/>
              <a:ahLst/>
              <a:cxnLst/>
              <a:rect l="l" t="t" r="r" b="b"/>
              <a:pathLst>
                <a:path w="835215" h="1266991">
                  <a:moveTo>
                    <a:pt x="40227" y="0"/>
                  </a:moveTo>
                  <a:lnTo>
                    <a:pt x="794988" y="0"/>
                  </a:lnTo>
                  <a:cubicBezTo>
                    <a:pt x="817205" y="0"/>
                    <a:pt x="835215" y="18010"/>
                    <a:pt x="835215" y="40227"/>
                  </a:cubicBezTo>
                  <a:lnTo>
                    <a:pt x="835215" y="1226764"/>
                  </a:lnTo>
                  <a:cubicBezTo>
                    <a:pt x="835215" y="1237433"/>
                    <a:pt x="830977" y="1247665"/>
                    <a:pt x="823433" y="1255209"/>
                  </a:cubicBezTo>
                  <a:cubicBezTo>
                    <a:pt x="815889" y="1262753"/>
                    <a:pt x="805657" y="1266991"/>
                    <a:pt x="794988" y="1266991"/>
                  </a:cubicBezTo>
                  <a:lnTo>
                    <a:pt x="40227" y="1266991"/>
                  </a:lnTo>
                  <a:cubicBezTo>
                    <a:pt x="29558" y="1266991"/>
                    <a:pt x="19326" y="1262753"/>
                    <a:pt x="11782" y="1255209"/>
                  </a:cubicBezTo>
                  <a:cubicBezTo>
                    <a:pt x="4238" y="1247665"/>
                    <a:pt x="0" y="1237433"/>
                    <a:pt x="0" y="1226764"/>
                  </a:cubicBezTo>
                  <a:lnTo>
                    <a:pt x="0" y="40227"/>
                  </a:lnTo>
                  <a:cubicBezTo>
                    <a:pt x="0" y="29558"/>
                    <a:pt x="4238" y="19326"/>
                    <a:pt x="11782" y="11782"/>
                  </a:cubicBezTo>
                  <a:cubicBezTo>
                    <a:pt x="19326" y="4238"/>
                    <a:pt x="29558" y="0"/>
                    <a:pt x="40227" y="0"/>
                  </a:cubicBezTo>
                  <a:close/>
                </a:path>
              </a:pathLst>
            </a:custGeom>
            <a:blipFill>
              <a:blip r:embed="rId2"/>
              <a:stretch>
                <a:fillRect l="-10678" r="-10678"/>
              </a:stretch>
            </a:blipFill>
          </p:spPr>
          <p:txBody>
            <a:bodyPr/>
            <a:lstStyle/>
            <a:p>
              <a:endParaRPr lang="en-US"/>
            </a:p>
          </p:txBody>
        </p:sp>
      </p:grpSp>
      <p:grpSp>
        <p:nvGrpSpPr>
          <p:cNvPr id="6" name="Group 6"/>
          <p:cNvGrpSpPr/>
          <p:nvPr/>
        </p:nvGrpSpPr>
        <p:grpSpPr>
          <a:xfrm>
            <a:off x="13556004" y="4428151"/>
            <a:ext cx="4426534" cy="6431932"/>
            <a:chOff x="0" y="0"/>
            <a:chExt cx="835215" cy="1213601"/>
          </a:xfrm>
        </p:grpSpPr>
        <p:sp>
          <p:nvSpPr>
            <p:cNvPr id="7" name="Freeform 7"/>
            <p:cNvSpPr/>
            <p:nvPr/>
          </p:nvSpPr>
          <p:spPr>
            <a:xfrm>
              <a:off x="0" y="0"/>
              <a:ext cx="835215" cy="1213601"/>
            </a:xfrm>
            <a:custGeom>
              <a:avLst/>
              <a:gdLst/>
              <a:ahLst/>
              <a:cxnLst/>
              <a:rect l="l" t="t" r="r" b="b"/>
              <a:pathLst>
                <a:path w="835215" h="1213601">
                  <a:moveTo>
                    <a:pt x="40227" y="0"/>
                  </a:moveTo>
                  <a:lnTo>
                    <a:pt x="794988" y="0"/>
                  </a:lnTo>
                  <a:cubicBezTo>
                    <a:pt x="817205" y="0"/>
                    <a:pt x="835215" y="18010"/>
                    <a:pt x="835215" y="40227"/>
                  </a:cubicBezTo>
                  <a:lnTo>
                    <a:pt x="835215" y="1173375"/>
                  </a:lnTo>
                  <a:cubicBezTo>
                    <a:pt x="835215" y="1184043"/>
                    <a:pt x="830977" y="1194275"/>
                    <a:pt x="823433" y="1201819"/>
                  </a:cubicBezTo>
                  <a:cubicBezTo>
                    <a:pt x="815889" y="1209363"/>
                    <a:pt x="805657" y="1213601"/>
                    <a:pt x="794988" y="1213601"/>
                  </a:cubicBezTo>
                  <a:lnTo>
                    <a:pt x="40227" y="1213601"/>
                  </a:lnTo>
                  <a:cubicBezTo>
                    <a:pt x="18010" y="1213601"/>
                    <a:pt x="0" y="1195591"/>
                    <a:pt x="0" y="1173375"/>
                  </a:cubicBezTo>
                  <a:lnTo>
                    <a:pt x="0" y="40227"/>
                  </a:lnTo>
                  <a:cubicBezTo>
                    <a:pt x="0" y="29558"/>
                    <a:pt x="4238" y="19326"/>
                    <a:pt x="11782" y="11782"/>
                  </a:cubicBezTo>
                  <a:cubicBezTo>
                    <a:pt x="19326" y="4238"/>
                    <a:pt x="29558" y="0"/>
                    <a:pt x="40227" y="0"/>
                  </a:cubicBezTo>
                  <a:close/>
                </a:path>
              </a:pathLst>
            </a:custGeom>
            <a:blipFill>
              <a:blip r:embed="rId3"/>
              <a:stretch>
                <a:fillRect l="-58978" r="-58978"/>
              </a:stretch>
            </a:blipFill>
          </p:spPr>
          <p:txBody>
            <a:bodyPr/>
            <a:lstStyle/>
            <a:p>
              <a:endParaRPr lang="en-US"/>
            </a:p>
          </p:txBody>
        </p:sp>
      </p:grpSp>
      <p:sp>
        <p:nvSpPr>
          <p:cNvPr id="8" name="TextBox 8"/>
          <p:cNvSpPr txBox="1"/>
          <p:nvPr/>
        </p:nvSpPr>
        <p:spPr>
          <a:xfrm>
            <a:off x="1028700" y="2129950"/>
            <a:ext cx="7752260" cy="973455"/>
          </a:xfrm>
          <a:prstGeom prst="rect">
            <a:avLst/>
          </a:prstGeom>
        </p:spPr>
        <p:txBody>
          <a:bodyPr lIns="0" tIns="0" rIns="0" bIns="0" rtlCol="0" anchor="t">
            <a:spAutoFit/>
          </a:bodyPr>
          <a:lstStyle/>
          <a:p>
            <a:pPr algn="l">
              <a:lnSpc>
                <a:spcPts val="7200"/>
              </a:lnSpc>
            </a:pPr>
            <a:r>
              <a:rPr lang="en-US" sz="7200" spc="288">
                <a:solidFill>
                  <a:srgbClr val="5B19EC"/>
                </a:solidFill>
                <a:latin typeface="Maragsa"/>
                <a:ea typeface="Maragsa"/>
                <a:cs typeface="Maragsa"/>
                <a:sym typeface="Maragsa"/>
              </a:rPr>
              <a:t>KEY CONCEPTS</a:t>
            </a:r>
          </a:p>
        </p:txBody>
      </p:sp>
      <p:sp>
        <p:nvSpPr>
          <p:cNvPr id="9" name="TextBox 9"/>
          <p:cNvSpPr txBox="1"/>
          <p:nvPr/>
        </p:nvSpPr>
        <p:spPr>
          <a:xfrm>
            <a:off x="1028700" y="3247420"/>
            <a:ext cx="6755845" cy="1118235"/>
          </a:xfrm>
          <a:prstGeom prst="rect">
            <a:avLst/>
          </a:prstGeom>
        </p:spPr>
        <p:txBody>
          <a:bodyPr lIns="0" tIns="0" rIns="0" bIns="0" rtlCol="0" anchor="t">
            <a:spAutoFit/>
          </a:bodyPr>
          <a:lstStyle/>
          <a:p>
            <a:pPr algn="l">
              <a:lnSpc>
                <a:spcPts val="2940"/>
              </a:lnSpc>
            </a:pPr>
            <a:r>
              <a:rPr lang="en-US" sz="2100" b="1">
                <a:solidFill>
                  <a:srgbClr val="2E2E2E"/>
                </a:solidFill>
                <a:latin typeface="Quattrocento Bold"/>
                <a:ea typeface="Quattrocento Bold"/>
                <a:cs typeface="Quattrocento Bold"/>
                <a:sym typeface="Quattrocento Bold"/>
              </a:rPr>
              <a:t>Lorem ipsum dolor sit amet, consectetur adipiscing elit, sed do eiusmod tempor incididunt ut labore et dolore magna aliqua. </a:t>
            </a:r>
          </a:p>
        </p:txBody>
      </p:sp>
      <p:grpSp>
        <p:nvGrpSpPr>
          <p:cNvPr id="10" name="Group 10"/>
          <p:cNvGrpSpPr/>
          <p:nvPr/>
        </p:nvGrpSpPr>
        <p:grpSpPr>
          <a:xfrm>
            <a:off x="1446448" y="5287403"/>
            <a:ext cx="1805755" cy="1832634"/>
            <a:chOff x="0" y="0"/>
            <a:chExt cx="363878" cy="369295"/>
          </a:xfrm>
        </p:grpSpPr>
        <p:sp>
          <p:nvSpPr>
            <p:cNvPr id="11" name="Freeform 11"/>
            <p:cNvSpPr/>
            <p:nvPr/>
          </p:nvSpPr>
          <p:spPr>
            <a:xfrm>
              <a:off x="0" y="0"/>
              <a:ext cx="363878" cy="369295"/>
            </a:xfrm>
            <a:custGeom>
              <a:avLst/>
              <a:gdLst/>
              <a:ahLst/>
              <a:cxnLst/>
              <a:rect l="l" t="t" r="r" b="b"/>
              <a:pathLst>
                <a:path w="363878" h="369295">
                  <a:moveTo>
                    <a:pt x="64310" y="0"/>
                  </a:moveTo>
                  <a:lnTo>
                    <a:pt x="299568" y="0"/>
                  </a:lnTo>
                  <a:cubicBezTo>
                    <a:pt x="316624" y="0"/>
                    <a:pt x="332982" y="6776"/>
                    <a:pt x="345042" y="18836"/>
                  </a:cubicBezTo>
                  <a:cubicBezTo>
                    <a:pt x="357103" y="30897"/>
                    <a:pt x="363878" y="47254"/>
                    <a:pt x="363878" y="64310"/>
                  </a:cubicBezTo>
                  <a:lnTo>
                    <a:pt x="363878" y="304984"/>
                  </a:lnTo>
                  <a:cubicBezTo>
                    <a:pt x="363878" y="340502"/>
                    <a:pt x="335086" y="369295"/>
                    <a:pt x="299568" y="369295"/>
                  </a:cubicBezTo>
                  <a:lnTo>
                    <a:pt x="64310" y="369295"/>
                  </a:lnTo>
                  <a:cubicBezTo>
                    <a:pt x="47254" y="369295"/>
                    <a:pt x="30897" y="362519"/>
                    <a:pt x="18836" y="350459"/>
                  </a:cubicBezTo>
                  <a:cubicBezTo>
                    <a:pt x="6776" y="338398"/>
                    <a:pt x="0" y="322041"/>
                    <a:pt x="0" y="304984"/>
                  </a:cubicBezTo>
                  <a:lnTo>
                    <a:pt x="0" y="64310"/>
                  </a:lnTo>
                  <a:cubicBezTo>
                    <a:pt x="0" y="28793"/>
                    <a:pt x="28793" y="0"/>
                    <a:pt x="64310" y="0"/>
                  </a:cubicBezTo>
                  <a:close/>
                </a:path>
              </a:pathLst>
            </a:custGeom>
            <a:solidFill>
              <a:srgbClr val="5B19EC"/>
            </a:solidFill>
          </p:spPr>
          <p:txBody>
            <a:bodyPr/>
            <a:lstStyle/>
            <a:p>
              <a:endParaRPr lang="en-US"/>
            </a:p>
          </p:txBody>
        </p:sp>
        <p:sp>
          <p:nvSpPr>
            <p:cNvPr id="12" name="TextBox 12"/>
            <p:cNvSpPr txBox="1"/>
            <p:nvPr/>
          </p:nvSpPr>
          <p:spPr>
            <a:xfrm>
              <a:off x="0" y="0"/>
              <a:ext cx="363878" cy="369295"/>
            </a:xfrm>
            <a:prstGeom prst="rect">
              <a:avLst/>
            </a:prstGeom>
          </p:spPr>
          <p:txBody>
            <a:bodyPr lIns="50800" tIns="50800" rIns="50800" bIns="50800" rtlCol="0" anchor="ctr"/>
            <a:lstStyle/>
            <a:p>
              <a:pPr algn="ctr">
                <a:lnSpc>
                  <a:spcPts val="2879"/>
                </a:lnSpc>
              </a:pPr>
              <a:endParaRPr/>
            </a:p>
          </p:txBody>
        </p:sp>
      </p:grpSp>
      <p:sp>
        <p:nvSpPr>
          <p:cNvPr id="13" name="Freeform 13"/>
          <p:cNvSpPr/>
          <p:nvPr/>
        </p:nvSpPr>
        <p:spPr>
          <a:xfrm>
            <a:off x="1787921" y="5752030"/>
            <a:ext cx="1122809" cy="903380"/>
          </a:xfrm>
          <a:custGeom>
            <a:avLst/>
            <a:gdLst/>
            <a:ahLst/>
            <a:cxnLst/>
            <a:rect l="l" t="t" r="r" b="b"/>
            <a:pathLst>
              <a:path w="1122809" h="903380">
                <a:moveTo>
                  <a:pt x="0" y="0"/>
                </a:moveTo>
                <a:lnTo>
                  <a:pt x="1122809" y="0"/>
                </a:lnTo>
                <a:lnTo>
                  <a:pt x="1122809" y="903380"/>
                </a:lnTo>
                <a:lnTo>
                  <a:pt x="0" y="903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1472353" y="7478574"/>
            <a:ext cx="1779850"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01</a:t>
            </a:r>
          </a:p>
        </p:txBody>
      </p:sp>
      <p:sp>
        <p:nvSpPr>
          <p:cNvPr id="15" name="TextBox 15"/>
          <p:cNvSpPr txBox="1"/>
          <p:nvPr/>
        </p:nvSpPr>
        <p:spPr>
          <a:xfrm>
            <a:off x="1028700" y="8140065"/>
            <a:ext cx="2667156" cy="1118235"/>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a:t>
            </a:r>
          </a:p>
        </p:txBody>
      </p:sp>
      <p:grpSp>
        <p:nvGrpSpPr>
          <p:cNvPr id="16" name="Group 16"/>
          <p:cNvGrpSpPr/>
          <p:nvPr/>
        </p:nvGrpSpPr>
        <p:grpSpPr>
          <a:xfrm>
            <a:off x="5322578" y="5287403"/>
            <a:ext cx="1805755" cy="1832634"/>
            <a:chOff x="0" y="0"/>
            <a:chExt cx="363878" cy="369295"/>
          </a:xfrm>
        </p:grpSpPr>
        <p:sp>
          <p:nvSpPr>
            <p:cNvPr id="17" name="Freeform 17"/>
            <p:cNvSpPr/>
            <p:nvPr/>
          </p:nvSpPr>
          <p:spPr>
            <a:xfrm>
              <a:off x="0" y="0"/>
              <a:ext cx="363878" cy="369295"/>
            </a:xfrm>
            <a:custGeom>
              <a:avLst/>
              <a:gdLst/>
              <a:ahLst/>
              <a:cxnLst/>
              <a:rect l="l" t="t" r="r" b="b"/>
              <a:pathLst>
                <a:path w="363878" h="369295">
                  <a:moveTo>
                    <a:pt x="64310" y="0"/>
                  </a:moveTo>
                  <a:lnTo>
                    <a:pt x="299568" y="0"/>
                  </a:lnTo>
                  <a:cubicBezTo>
                    <a:pt x="316624" y="0"/>
                    <a:pt x="332982" y="6776"/>
                    <a:pt x="345042" y="18836"/>
                  </a:cubicBezTo>
                  <a:cubicBezTo>
                    <a:pt x="357103" y="30897"/>
                    <a:pt x="363878" y="47254"/>
                    <a:pt x="363878" y="64310"/>
                  </a:cubicBezTo>
                  <a:lnTo>
                    <a:pt x="363878" y="304984"/>
                  </a:lnTo>
                  <a:cubicBezTo>
                    <a:pt x="363878" y="340502"/>
                    <a:pt x="335086" y="369295"/>
                    <a:pt x="299568" y="369295"/>
                  </a:cubicBezTo>
                  <a:lnTo>
                    <a:pt x="64310" y="369295"/>
                  </a:lnTo>
                  <a:cubicBezTo>
                    <a:pt x="47254" y="369295"/>
                    <a:pt x="30897" y="362519"/>
                    <a:pt x="18836" y="350459"/>
                  </a:cubicBezTo>
                  <a:cubicBezTo>
                    <a:pt x="6776" y="338398"/>
                    <a:pt x="0" y="322041"/>
                    <a:pt x="0" y="304984"/>
                  </a:cubicBezTo>
                  <a:lnTo>
                    <a:pt x="0" y="64310"/>
                  </a:lnTo>
                  <a:cubicBezTo>
                    <a:pt x="0" y="28793"/>
                    <a:pt x="28793" y="0"/>
                    <a:pt x="64310" y="0"/>
                  </a:cubicBezTo>
                  <a:close/>
                </a:path>
              </a:pathLst>
            </a:custGeom>
            <a:solidFill>
              <a:srgbClr val="5B19EC"/>
            </a:solidFill>
          </p:spPr>
          <p:txBody>
            <a:bodyPr/>
            <a:lstStyle/>
            <a:p>
              <a:endParaRPr lang="en-US"/>
            </a:p>
          </p:txBody>
        </p:sp>
        <p:sp>
          <p:nvSpPr>
            <p:cNvPr id="18" name="TextBox 18"/>
            <p:cNvSpPr txBox="1"/>
            <p:nvPr/>
          </p:nvSpPr>
          <p:spPr>
            <a:xfrm>
              <a:off x="0" y="0"/>
              <a:ext cx="363878" cy="369295"/>
            </a:xfrm>
            <a:prstGeom prst="rect">
              <a:avLst/>
            </a:prstGeom>
          </p:spPr>
          <p:txBody>
            <a:bodyPr lIns="50800" tIns="50800" rIns="50800" bIns="50800" rtlCol="0" anchor="ctr"/>
            <a:lstStyle/>
            <a:p>
              <a:pPr algn="ctr">
                <a:lnSpc>
                  <a:spcPts val="2879"/>
                </a:lnSpc>
              </a:pPr>
              <a:endParaRPr/>
            </a:p>
          </p:txBody>
        </p:sp>
      </p:grpSp>
      <p:sp>
        <p:nvSpPr>
          <p:cNvPr id="19" name="TextBox 19"/>
          <p:cNvSpPr txBox="1"/>
          <p:nvPr/>
        </p:nvSpPr>
        <p:spPr>
          <a:xfrm>
            <a:off x="5348483" y="7478574"/>
            <a:ext cx="1779850"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02</a:t>
            </a:r>
          </a:p>
        </p:txBody>
      </p:sp>
      <p:sp>
        <p:nvSpPr>
          <p:cNvPr id="20" name="TextBox 20"/>
          <p:cNvSpPr txBox="1"/>
          <p:nvPr/>
        </p:nvSpPr>
        <p:spPr>
          <a:xfrm>
            <a:off x="4904830" y="8140065"/>
            <a:ext cx="2667156" cy="1118235"/>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a:t>
            </a:r>
          </a:p>
        </p:txBody>
      </p:sp>
      <p:sp>
        <p:nvSpPr>
          <p:cNvPr id="21" name="Freeform 21"/>
          <p:cNvSpPr/>
          <p:nvPr/>
        </p:nvSpPr>
        <p:spPr>
          <a:xfrm>
            <a:off x="5732073" y="5646752"/>
            <a:ext cx="1012670" cy="1113937"/>
          </a:xfrm>
          <a:custGeom>
            <a:avLst/>
            <a:gdLst/>
            <a:ahLst/>
            <a:cxnLst/>
            <a:rect l="l" t="t" r="r" b="b"/>
            <a:pathLst>
              <a:path w="1012670" h="1113937">
                <a:moveTo>
                  <a:pt x="0" y="0"/>
                </a:moveTo>
                <a:lnTo>
                  <a:pt x="1012670" y="0"/>
                </a:lnTo>
                <a:lnTo>
                  <a:pt x="1012670" y="1113936"/>
                </a:lnTo>
                <a:lnTo>
                  <a:pt x="0" y="1113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grpSp>
        <p:nvGrpSpPr>
          <p:cNvPr id="4" name="Group 4"/>
          <p:cNvGrpSpPr/>
          <p:nvPr/>
        </p:nvGrpSpPr>
        <p:grpSpPr>
          <a:xfrm>
            <a:off x="-831839" y="1028700"/>
            <a:ext cx="8832048" cy="3948185"/>
            <a:chOff x="0" y="0"/>
            <a:chExt cx="1368315" cy="611677"/>
          </a:xfrm>
        </p:grpSpPr>
        <p:sp>
          <p:nvSpPr>
            <p:cNvPr id="5" name="Freeform 5"/>
            <p:cNvSpPr/>
            <p:nvPr/>
          </p:nvSpPr>
          <p:spPr>
            <a:xfrm>
              <a:off x="0" y="0"/>
              <a:ext cx="1368315" cy="611677"/>
            </a:xfrm>
            <a:custGeom>
              <a:avLst/>
              <a:gdLst/>
              <a:ahLst/>
              <a:cxnLst/>
              <a:rect l="l" t="t" r="r" b="b"/>
              <a:pathLst>
                <a:path w="1368315" h="611677">
                  <a:moveTo>
                    <a:pt x="20161" y="0"/>
                  </a:moveTo>
                  <a:lnTo>
                    <a:pt x="1348154" y="0"/>
                  </a:lnTo>
                  <a:cubicBezTo>
                    <a:pt x="1353501" y="0"/>
                    <a:pt x="1358629" y="2124"/>
                    <a:pt x="1362410" y="5905"/>
                  </a:cubicBezTo>
                  <a:cubicBezTo>
                    <a:pt x="1366191" y="9686"/>
                    <a:pt x="1368315" y="14814"/>
                    <a:pt x="1368315" y="20161"/>
                  </a:cubicBezTo>
                  <a:lnTo>
                    <a:pt x="1368315" y="591516"/>
                  </a:lnTo>
                  <a:cubicBezTo>
                    <a:pt x="1368315" y="596863"/>
                    <a:pt x="1366191" y="601991"/>
                    <a:pt x="1362410" y="605772"/>
                  </a:cubicBezTo>
                  <a:cubicBezTo>
                    <a:pt x="1358629" y="609553"/>
                    <a:pt x="1353501" y="611677"/>
                    <a:pt x="1348154" y="611677"/>
                  </a:cubicBezTo>
                  <a:lnTo>
                    <a:pt x="20161" y="611677"/>
                  </a:lnTo>
                  <a:cubicBezTo>
                    <a:pt x="14814" y="611677"/>
                    <a:pt x="9686" y="609553"/>
                    <a:pt x="5905" y="605772"/>
                  </a:cubicBezTo>
                  <a:cubicBezTo>
                    <a:pt x="2124" y="601991"/>
                    <a:pt x="0" y="596863"/>
                    <a:pt x="0" y="591516"/>
                  </a:cubicBezTo>
                  <a:lnTo>
                    <a:pt x="0" y="20161"/>
                  </a:lnTo>
                  <a:cubicBezTo>
                    <a:pt x="0" y="14814"/>
                    <a:pt x="2124" y="9686"/>
                    <a:pt x="5905" y="5905"/>
                  </a:cubicBezTo>
                  <a:cubicBezTo>
                    <a:pt x="9686" y="2124"/>
                    <a:pt x="14814" y="0"/>
                    <a:pt x="20161" y="0"/>
                  </a:cubicBezTo>
                  <a:close/>
                </a:path>
              </a:pathLst>
            </a:custGeom>
            <a:blipFill>
              <a:blip r:embed="rId2"/>
              <a:stretch>
                <a:fillRect t="-24659" b="-24659"/>
              </a:stretch>
            </a:blipFill>
          </p:spPr>
          <p:txBody>
            <a:bodyPr/>
            <a:lstStyle/>
            <a:p>
              <a:endParaRPr lang="en-US"/>
            </a:p>
          </p:txBody>
        </p:sp>
      </p:grpSp>
      <p:grpSp>
        <p:nvGrpSpPr>
          <p:cNvPr id="6" name="Group 6"/>
          <p:cNvGrpSpPr/>
          <p:nvPr/>
        </p:nvGrpSpPr>
        <p:grpSpPr>
          <a:xfrm>
            <a:off x="9527261" y="5547754"/>
            <a:ext cx="3854546" cy="3710546"/>
            <a:chOff x="0" y="0"/>
            <a:chExt cx="727290" cy="700120"/>
          </a:xfrm>
        </p:grpSpPr>
        <p:sp>
          <p:nvSpPr>
            <p:cNvPr id="7" name="Freeform 7"/>
            <p:cNvSpPr/>
            <p:nvPr/>
          </p:nvSpPr>
          <p:spPr>
            <a:xfrm>
              <a:off x="0" y="0"/>
              <a:ext cx="727290" cy="700120"/>
            </a:xfrm>
            <a:custGeom>
              <a:avLst/>
              <a:gdLst/>
              <a:ahLst/>
              <a:cxnLst/>
              <a:rect l="l" t="t" r="r" b="b"/>
              <a:pathLst>
                <a:path w="727290" h="700120">
                  <a:moveTo>
                    <a:pt x="46196" y="0"/>
                  </a:moveTo>
                  <a:lnTo>
                    <a:pt x="681094" y="0"/>
                  </a:lnTo>
                  <a:cubicBezTo>
                    <a:pt x="693346" y="0"/>
                    <a:pt x="705096" y="4867"/>
                    <a:pt x="713760" y="13530"/>
                  </a:cubicBezTo>
                  <a:cubicBezTo>
                    <a:pt x="722423" y="22194"/>
                    <a:pt x="727290" y="33944"/>
                    <a:pt x="727290" y="46196"/>
                  </a:cubicBezTo>
                  <a:lnTo>
                    <a:pt x="727290" y="653924"/>
                  </a:lnTo>
                  <a:cubicBezTo>
                    <a:pt x="727290" y="666176"/>
                    <a:pt x="722423" y="677926"/>
                    <a:pt x="713760" y="686589"/>
                  </a:cubicBezTo>
                  <a:cubicBezTo>
                    <a:pt x="705096" y="695253"/>
                    <a:pt x="693346" y="700120"/>
                    <a:pt x="681094" y="700120"/>
                  </a:cubicBezTo>
                  <a:lnTo>
                    <a:pt x="46196" y="700120"/>
                  </a:lnTo>
                  <a:cubicBezTo>
                    <a:pt x="33944" y="700120"/>
                    <a:pt x="22194" y="695253"/>
                    <a:pt x="13530" y="686589"/>
                  </a:cubicBezTo>
                  <a:cubicBezTo>
                    <a:pt x="4867" y="677926"/>
                    <a:pt x="0" y="666176"/>
                    <a:pt x="0" y="653924"/>
                  </a:cubicBezTo>
                  <a:lnTo>
                    <a:pt x="0" y="46196"/>
                  </a:lnTo>
                  <a:cubicBezTo>
                    <a:pt x="0" y="33944"/>
                    <a:pt x="4867" y="22194"/>
                    <a:pt x="13530" y="13530"/>
                  </a:cubicBezTo>
                  <a:cubicBezTo>
                    <a:pt x="22194" y="4867"/>
                    <a:pt x="33944" y="0"/>
                    <a:pt x="46196" y="0"/>
                  </a:cubicBezTo>
                  <a:close/>
                </a:path>
              </a:pathLst>
            </a:custGeom>
            <a:blipFill>
              <a:blip r:embed="rId3"/>
              <a:stretch>
                <a:fillRect l="-22107" r="-22107"/>
              </a:stretch>
            </a:blipFill>
          </p:spPr>
          <p:txBody>
            <a:bodyPr/>
            <a:lstStyle/>
            <a:p>
              <a:endParaRPr lang="en-US"/>
            </a:p>
          </p:txBody>
        </p:sp>
      </p:grpSp>
      <p:grpSp>
        <p:nvGrpSpPr>
          <p:cNvPr id="8" name="Group 8"/>
          <p:cNvGrpSpPr/>
          <p:nvPr/>
        </p:nvGrpSpPr>
        <p:grpSpPr>
          <a:xfrm>
            <a:off x="13909081" y="5547754"/>
            <a:ext cx="3854546" cy="3710546"/>
            <a:chOff x="0" y="0"/>
            <a:chExt cx="727290" cy="700120"/>
          </a:xfrm>
        </p:grpSpPr>
        <p:sp>
          <p:nvSpPr>
            <p:cNvPr id="9" name="Freeform 9"/>
            <p:cNvSpPr/>
            <p:nvPr/>
          </p:nvSpPr>
          <p:spPr>
            <a:xfrm>
              <a:off x="0" y="0"/>
              <a:ext cx="727290" cy="700120"/>
            </a:xfrm>
            <a:custGeom>
              <a:avLst/>
              <a:gdLst/>
              <a:ahLst/>
              <a:cxnLst/>
              <a:rect l="l" t="t" r="r" b="b"/>
              <a:pathLst>
                <a:path w="727290" h="700120">
                  <a:moveTo>
                    <a:pt x="46196" y="0"/>
                  </a:moveTo>
                  <a:lnTo>
                    <a:pt x="681094" y="0"/>
                  </a:lnTo>
                  <a:cubicBezTo>
                    <a:pt x="693346" y="0"/>
                    <a:pt x="705096" y="4867"/>
                    <a:pt x="713760" y="13530"/>
                  </a:cubicBezTo>
                  <a:cubicBezTo>
                    <a:pt x="722423" y="22194"/>
                    <a:pt x="727290" y="33944"/>
                    <a:pt x="727290" y="46196"/>
                  </a:cubicBezTo>
                  <a:lnTo>
                    <a:pt x="727290" y="653924"/>
                  </a:lnTo>
                  <a:cubicBezTo>
                    <a:pt x="727290" y="666176"/>
                    <a:pt x="722423" y="677926"/>
                    <a:pt x="713760" y="686589"/>
                  </a:cubicBezTo>
                  <a:cubicBezTo>
                    <a:pt x="705096" y="695253"/>
                    <a:pt x="693346" y="700120"/>
                    <a:pt x="681094" y="700120"/>
                  </a:cubicBezTo>
                  <a:lnTo>
                    <a:pt x="46196" y="700120"/>
                  </a:lnTo>
                  <a:cubicBezTo>
                    <a:pt x="33944" y="700120"/>
                    <a:pt x="22194" y="695253"/>
                    <a:pt x="13530" y="686589"/>
                  </a:cubicBezTo>
                  <a:cubicBezTo>
                    <a:pt x="4867" y="677926"/>
                    <a:pt x="0" y="666176"/>
                    <a:pt x="0" y="653924"/>
                  </a:cubicBezTo>
                  <a:lnTo>
                    <a:pt x="0" y="46196"/>
                  </a:lnTo>
                  <a:cubicBezTo>
                    <a:pt x="0" y="33944"/>
                    <a:pt x="4867" y="22194"/>
                    <a:pt x="13530" y="13530"/>
                  </a:cubicBezTo>
                  <a:cubicBezTo>
                    <a:pt x="22194" y="4867"/>
                    <a:pt x="33944" y="0"/>
                    <a:pt x="46196" y="0"/>
                  </a:cubicBezTo>
                  <a:close/>
                </a:path>
              </a:pathLst>
            </a:custGeom>
            <a:blipFill>
              <a:blip r:embed="rId4"/>
              <a:stretch>
                <a:fillRect l="-22243" r="-22243"/>
              </a:stretch>
            </a:blipFill>
          </p:spPr>
          <p:txBody>
            <a:bodyPr/>
            <a:lstStyle/>
            <a:p>
              <a:endParaRPr lang="en-US"/>
            </a:p>
          </p:txBody>
        </p:sp>
      </p:grpSp>
      <p:sp>
        <p:nvSpPr>
          <p:cNvPr id="10" name="TextBox 10"/>
          <p:cNvSpPr txBox="1"/>
          <p:nvPr/>
        </p:nvSpPr>
        <p:spPr>
          <a:xfrm>
            <a:off x="8619627" y="1949503"/>
            <a:ext cx="6723560" cy="973455"/>
          </a:xfrm>
          <a:prstGeom prst="rect">
            <a:avLst/>
          </a:prstGeom>
        </p:spPr>
        <p:txBody>
          <a:bodyPr lIns="0" tIns="0" rIns="0" bIns="0" rtlCol="0" anchor="t">
            <a:spAutoFit/>
          </a:bodyPr>
          <a:lstStyle/>
          <a:p>
            <a:pPr algn="l">
              <a:lnSpc>
                <a:spcPts val="7200"/>
              </a:lnSpc>
            </a:pPr>
            <a:r>
              <a:rPr lang="en-US" sz="7200" spc="288">
                <a:solidFill>
                  <a:srgbClr val="5B19EC"/>
                </a:solidFill>
                <a:latin typeface="Maragsa"/>
                <a:ea typeface="Maragsa"/>
                <a:cs typeface="Maragsa"/>
                <a:sym typeface="Maragsa"/>
              </a:rPr>
              <a:t>TAX PURPOSE</a:t>
            </a:r>
          </a:p>
        </p:txBody>
      </p:sp>
      <p:sp>
        <p:nvSpPr>
          <p:cNvPr id="11" name="TextBox 11"/>
          <p:cNvSpPr txBox="1"/>
          <p:nvPr/>
        </p:nvSpPr>
        <p:spPr>
          <a:xfrm>
            <a:off x="8619627" y="3303958"/>
            <a:ext cx="9144000" cy="1118235"/>
          </a:xfrm>
          <a:prstGeom prst="rect">
            <a:avLst/>
          </a:prstGeom>
        </p:spPr>
        <p:txBody>
          <a:bodyPr lIns="0" tIns="0" rIns="0" bIns="0" rtlCol="0" anchor="t">
            <a:spAutoFit/>
          </a:bodyPr>
          <a:lstStyle/>
          <a:p>
            <a:pPr algn="l">
              <a:lnSpc>
                <a:spcPts val="2940"/>
              </a:lnSpc>
            </a:pPr>
            <a:r>
              <a:rPr lang="en-US" sz="2100" b="1">
                <a:solidFill>
                  <a:srgbClr val="2E2E2E"/>
                </a:solidFill>
                <a:latin typeface="Quattrocento Bold"/>
                <a:ea typeface="Quattrocento Bold"/>
                <a:cs typeface="Quattrocento Bold"/>
                <a:sym typeface="Quattrocento Bold"/>
              </a:rPr>
              <a:t>Lorem ipsum dolor sit amet, consectetur adipiscing elit, sed do eiusmod tempor incididunt ut labore et dolore magna aliqua. Nunc aliquet bibendum enim facilisis gravida. Placerat duis ultricies lacus sed turpis.</a:t>
            </a:r>
          </a:p>
        </p:txBody>
      </p:sp>
      <p:sp>
        <p:nvSpPr>
          <p:cNvPr id="12" name="TextBox 12"/>
          <p:cNvSpPr txBox="1"/>
          <p:nvPr/>
        </p:nvSpPr>
        <p:spPr>
          <a:xfrm>
            <a:off x="1028700" y="6108351"/>
            <a:ext cx="3158288"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01</a:t>
            </a:r>
          </a:p>
        </p:txBody>
      </p:sp>
      <p:sp>
        <p:nvSpPr>
          <p:cNvPr id="13" name="TextBox 13"/>
          <p:cNvSpPr txBox="1"/>
          <p:nvPr/>
        </p:nvSpPr>
        <p:spPr>
          <a:xfrm>
            <a:off x="1028700" y="6769843"/>
            <a:ext cx="3158288"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sp>
        <p:nvSpPr>
          <p:cNvPr id="14" name="TextBox 14"/>
          <p:cNvSpPr txBox="1"/>
          <p:nvPr/>
        </p:nvSpPr>
        <p:spPr>
          <a:xfrm>
            <a:off x="5267870" y="6108351"/>
            <a:ext cx="3065954"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02</a:t>
            </a:r>
          </a:p>
        </p:txBody>
      </p:sp>
      <p:sp>
        <p:nvSpPr>
          <p:cNvPr id="15" name="TextBox 15"/>
          <p:cNvSpPr txBox="1"/>
          <p:nvPr/>
        </p:nvSpPr>
        <p:spPr>
          <a:xfrm>
            <a:off x="5267870" y="6769843"/>
            <a:ext cx="3183066" cy="186118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0161" y="1846806"/>
            <a:ext cx="8602421" cy="6591979"/>
            <a:chOff x="0" y="0"/>
            <a:chExt cx="2265658" cy="1736159"/>
          </a:xfrm>
        </p:grpSpPr>
        <p:sp>
          <p:nvSpPr>
            <p:cNvPr id="3" name="Freeform 3"/>
            <p:cNvSpPr/>
            <p:nvPr/>
          </p:nvSpPr>
          <p:spPr>
            <a:xfrm>
              <a:off x="0" y="0"/>
              <a:ext cx="2265658" cy="1736159"/>
            </a:xfrm>
            <a:custGeom>
              <a:avLst/>
              <a:gdLst/>
              <a:ahLst/>
              <a:cxnLst/>
              <a:rect l="l" t="t" r="r" b="b"/>
              <a:pathLst>
                <a:path w="2265658" h="1736159">
                  <a:moveTo>
                    <a:pt x="13500" y="0"/>
                  </a:moveTo>
                  <a:lnTo>
                    <a:pt x="2252159" y="0"/>
                  </a:lnTo>
                  <a:cubicBezTo>
                    <a:pt x="2259614" y="0"/>
                    <a:pt x="2265658" y="6044"/>
                    <a:pt x="2265658" y="13500"/>
                  </a:cubicBezTo>
                  <a:lnTo>
                    <a:pt x="2265658" y="1722660"/>
                  </a:lnTo>
                  <a:cubicBezTo>
                    <a:pt x="2265658" y="1730115"/>
                    <a:pt x="2259614" y="1736159"/>
                    <a:pt x="2252159" y="1736159"/>
                  </a:cubicBezTo>
                  <a:lnTo>
                    <a:pt x="13500" y="1736159"/>
                  </a:lnTo>
                  <a:cubicBezTo>
                    <a:pt x="6044" y="1736159"/>
                    <a:pt x="0" y="1730115"/>
                    <a:pt x="0" y="1722660"/>
                  </a:cubicBezTo>
                  <a:lnTo>
                    <a:pt x="0" y="13500"/>
                  </a:lnTo>
                  <a:cubicBezTo>
                    <a:pt x="0" y="6044"/>
                    <a:pt x="6044" y="0"/>
                    <a:pt x="13500" y="0"/>
                  </a:cubicBezTo>
                  <a:close/>
                </a:path>
              </a:pathLst>
            </a:custGeom>
            <a:solidFill>
              <a:srgbClr val="E2A9DD"/>
            </a:solidFill>
          </p:spPr>
          <p:txBody>
            <a:bodyPr/>
            <a:lstStyle/>
            <a:p>
              <a:endParaRPr lang="en-US"/>
            </a:p>
          </p:txBody>
        </p:sp>
        <p:sp>
          <p:nvSpPr>
            <p:cNvPr id="4" name="TextBox 4"/>
            <p:cNvSpPr txBox="1"/>
            <p:nvPr/>
          </p:nvSpPr>
          <p:spPr>
            <a:xfrm>
              <a:off x="0" y="0"/>
              <a:ext cx="2265658" cy="1736159"/>
            </a:xfrm>
            <a:prstGeom prst="rect">
              <a:avLst/>
            </a:prstGeom>
          </p:spPr>
          <p:txBody>
            <a:bodyPr lIns="50800" tIns="50800" rIns="50800" bIns="50800" rtlCol="0" anchor="ctr"/>
            <a:lstStyle/>
            <a:p>
              <a:pPr algn="ctr">
                <a:lnSpc>
                  <a:spcPts val="2879"/>
                </a:lnSpc>
              </a:pPr>
              <a:endParaRPr/>
            </a:p>
          </p:txBody>
        </p:sp>
      </p:grpSp>
      <p:grpSp>
        <p:nvGrpSpPr>
          <p:cNvPr id="5" name="Group 5"/>
          <p:cNvGrpSpPr/>
          <p:nvPr/>
        </p:nvGrpSpPr>
        <p:grpSpPr>
          <a:xfrm>
            <a:off x="8643700" y="1846806"/>
            <a:ext cx="1782967" cy="1809506"/>
            <a:chOff x="0" y="0"/>
            <a:chExt cx="363878" cy="369295"/>
          </a:xfrm>
        </p:grpSpPr>
        <p:sp>
          <p:nvSpPr>
            <p:cNvPr id="6" name="Freeform 6"/>
            <p:cNvSpPr/>
            <p:nvPr/>
          </p:nvSpPr>
          <p:spPr>
            <a:xfrm>
              <a:off x="0" y="0"/>
              <a:ext cx="363878" cy="369295"/>
            </a:xfrm>
            <a:custGeom>
              <a:avLst/>
              <a:gdLst/>
              <a:ahLst/>
              <a:cxnLst/>
              <a:rect l="l" t="t" r="r" b="b"/>
              <a:pathLst>
                <a:path w="363878" h="369295">
                  <a:moveTo>
                    <a:pt x="65132" y="0"/>
                  </a:moveTo>
                  <a:lnTo>
                    <a:pt x="298746" y="0"/>
                  </a:lnTo>
                  <a:cubicBezTo>
                    <a:pt x="316020" y="0"/>
                    <a:pt x="332587" y="6862"/>
                    <a:pt x="344802" y="19077"/>
                  </a:cubicBezTo>
                  <a:cubicBezTo>
                    <a:pt x="357016" y="31292"/>
                    <a:pt x="363878" y="47858"/>
                    <a:pt x="363878" y="65132"/>
                  </a:cubicBezTo>
                  <a:lnTo>
                    <a:pt x="363878" y="304162"/>
                  </a:lnTo>
                  <a:cubicBezTo>
                    <a:pt x="363878" y="321437"/>
                    <a:pt x="357016" y="338003"/>
                    <a:pt x="344802" y="350218"/>
                  </a:cubicBezTo>
                  <a:cubicBezTo>
                    <a:pt x="332587" y="362433"/>
                    <a:pt x="316020" y="369295"/>
                    <a:pt x="298746" y="369295"/>
                  </a:cubicBezTo>
                  <a:lnTo>
                    <a:pt x="65132" y="369295"/>
                  </a:lnTo>
                  <a:cubicBezTo>
                    <a:pt x="47858" y="369295"/>
                    <a:pt x="31292" y="362433"/>
                    <a:pt x="19077" y="350218"/>
                  </a:cubicBezTo>
                  <a:cubicBezTo>
                    <a:pt x="6862" y="338003"/>
                    <a:pt x="0" y="321437"/>
                    <a:pt x="0" y="304162"/>
                  </a:cubicBezTo>
                  <a:lnTo>
                    <a:pt x="0" y="65132"/>
                  </a:lnTo>
                  <a:cubicBezTo>
                    <a:pt x="0" y="47858"/>
                    <a:pt x="6862" y="31292"/>
                    <a:pt x="19077" y="19077"/>
                  </a:cubicBezTo>
                  <a:cubicBezTo>
                    <a:pt x="31292" y="6862"/>
                    <a:pt x="47858" y="0"/>
                    <a:pt x="65132" y="0"/>
                  </a:cubicBezTo>
                  <a:close/>
                </a:path>
              </a:pathLst>
            </a:custGeom>
            <a:solidFill>
              <a:srgbClr val="5B19EC"/>
            </a:solidFill>
          </p:spPr>
          <p:txBody>
            <a:bodyPr/>
            <a:lstStyle/>
            <a:p>
              <a:endParaRPr lang="en-US"/>
            </a:p>
          </p:txBody>
        </p:sp>
        <p:sp>
          <p:nvSpPr>
            <p:cNvPr id="7" name="TextBox 7"/>
            <p:cNvSpPr txBox="1"/>
            <p:nvPr/>
          </p:nvSpPr>
          <p:spPr>
            <a:xfrm>
              <a:off x="0" y="0"/>
              <a:ext cx="363878" cy="369295"/>
            </a:xfrm>
            <a:prstGeom prst="rect">
              <a:avLst/>
            </a:prstGeom>
          </p:spPr>
          <p:txBody>
            <a:bodyPr lIns="50800" tIns="50800" rIns="50800" bIns="50800" rtlCol="0" anchor="ctr"/>
            <a:lstStyle/>
            <a:p>
              <a:pPr algn="ctr">
                <a:lnSpc>
                  <a:spcPts val="2879"/>
                </a:lnSpc>
              </a:pPr>
              <a:endParaRPr/>
            </a:p>
          </p:txBody>
        </p:sp>
      </p:grpSp>
      <p:sp>
        <p:nvSpPr>
          <p:cNvPr id="8" name="Freeform 8"/>
          <p:cNvSpPr/>
          <p:nvPr/>
        </p:nvSpPr>
        <p:spPr>
          <a:xfrm>
            <a:off x="8980863" y="2305569"/>
            <a:ext cx="1108639" cy="891980"/>
          </a:xfrm>
          <a:custGeom>
            <a:avLst/>
            <a:gdLst/>
            <a:ahLst/>
            <a:cxnLst/>
            <a:rect l="l" t="t" r="r" b="b"/>
            <a:pathLst>
              <a:path w="1108639" h="891980">
                <a:moveTo>
                  <a:pt x="0" y="0"/>
                </a:moveTo>
                <a:lnTo>
                  <a:pt x="1108640" y="0"/>
                </a:lnTo>
                <a:lnTo>
                  <a:pt x="1108640" y="891980"/>
                </a:lnTo>
                <a:lnTo>
                  <a:pt x="0" y="89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8643700" y="4238747"/>
            <a:ext cx="1782967" cy="1809506"/>
            <a:chOff x="0" y="0"/>
            <a:chExt cx="363878" cy="369295"/>
          </a:xfrm>
        </p:grpSpPr>
        <p:sp>
          <p:nvSpPr>
            <p:cNvPr id="10" name="Freeform 10"/>
            <p:cNvSpPr/>
            <p:nvPr/>
          </p:nvSpPr>
          <p:spPr>
            <a:xfrm>
              <a:off x="0" y="0"/>
              <a:ext cx="363878" cy="369295"/>
            </a:xfrm>
            <a:custGeom>
              <a:avLst/>
              <a:gdLst/>
              <a:ahLst/>
              <a:cxnLst/>
              <a:rect l="l" t="t" r="r" b="b"/>
              <a:pathLst>
                <a:path w="363878" h="369295">
                  <a:moveTo>
                    <a:pt x="65132" y="0"/>
                  </a:moveTo>
                  <a:lnTo>
                    <a:pt x="298746" y="0"/>
                  </a:lnTo>
                  <a:cubicBezTo>
                    <a:pt x="316020" y="0"/>
                    <a:pt x="332587" y="6862"/>
                    <a:pt x="344802" y="19077"/>
                  </a:cubicBezTo>
                  <a:cubicBezTo>
                    <a:pt x="357016" y="31292"/>
                    <a:pt x="363878" y="47858"/>
                    <a:pt x="363878" y="65132"/>
                  </a:cubicBezTo>
                  <a:lnTo>
                    <a:pt x="363878" y="304162"/>
                  </a:lnTo>
                  <a:cubicBezTo>
                    <a:pt x="363878" y="321437"/>
                    <a:pt x="357016" y="338003"/>
                    <a:pt x="344802" y="350218"/>
                  </a:cubicBezTo>
                  <a:cubicBezTo>
                    <a:pt x="332587" y="362433"/>
                    <a:pt x="316020" y="369295"/>
                    <a:pt x="298746" y="369295"/>
                  </a:cubicBezTo>
                  <a:lnTo>
                    <a:pt x="65132" y="369295"/>
                  </a:lnTo>
                  <a:cubicBezTo>
                    <a:pt x="47858" y="369295"/>
                    <a:pt x="31292" y="362433"/>
                    <a:pt x="19077" y="350218"/>
                  </a:cubicBezTo>
                  <a:cubicBezTo>
                    <a:pt x="6862" y="338003"/>
                    <a:pt x="0" y="321437"/>
                    <a:pt x="0" y="304162"/>
                  </a:cubicBezTo>
                  <a:lnTo>
                    <a:pt x="0" y="65132"/>
                  </a:lnTo>
                  <a:cubicBezTo>
                    <a:pt x="0" y="47858"/>
                    <a:pt x="6862" y="31292"/>
                    <a:pt x="19077" y="19077"/>
                  </a:cubicBezTo>
                  <a:cubicBezTo>
                    <a:pt x="31292" y="6862"/>
                    <a:pt x="47858" y="0"/>
                    <a:pt x="65132" y="0"/>
                  </a:cubicBezTo>
                  <a:close/>
                </a:path>
              </a:pathLst>
            </a:custGeom>
            <a:solidFill>
              <a:srgbClr val="5B19EC"/>
            </a:solidFill>
          </p:spPr>
          <p:txBody>
            <a:bodyPr/>
            <a:lstStyle/>
            <a:p>
              <a:endParaRPr lang="en-US"/>
            </a:p>
          </p:txBody>
        </p:sp>
        <p:sp>
          <p:nvSpPr>
            <p:cNvPr id="11" name="TextBox 11"/>
            <p:cNvSpPr txBox="1"/>
            <p:nvPr/>
          </p:nvSpPr>
          <p:spPr>
            <a:xfrm>
              <a:off x="0" y="0"/>
              <a:ext cx="363878" cy="369295"/>
            </a:xfrm>
            <a:prstGeom prst="rect">
              <a:avLst/>
            </a:prstGeom>
          </p:spPr>
          <p:txBody>
            <a:bodyPr lIns="50800" tIns="50800" rIns="50800" bIns="50800" rtlCol="0" anchor="ctr"/>
            <a:lstStyle/>
            <a:p>
              <a:pPr algn="ctr">
                <a:lnSpc>
                  <a:spcPts val="2879"/>
                </a:lnSpc>
              </a:pPr>
              <a:endParaRPr/>
            </a:p>
          </p:txBody>
        </p:sp>
      </p:grpSp>
      <p:grpSp>
        <p:nvGrpSpPr>
          <p:cNvPr id="12" name="Group 12"/>
          <p:cNvGrpSpPr/>
          <p:nvPr/>
        </p:nvGrpSpPr>
        <p:grpSpPr>
          <a:xfrm>
            <a:off x="8643700" y="6629278"/>
            <a:ext cx="1782967" cy="1809506"/>
            <a:chOff x="0" y="0"/>
            <a:chExt cx="363878" cy="369295"/>
          </a:xfrm>
        </p:grpSpPr>
        <p:sp>
          <p:nvSpPr>
            <p:cNvPr id="13" name="Freeform 13"/>
            <p:cNvSpPr/>
            <p:nvPr/>
          </p:nvSpPr>
          <p:spPr>
            <a:xfrm>
              <a:off x="0" y="0"/>
              <a:ext cx="363878" cy="369295"/>
            </a:xfrm>
            <a:custGeom>
              <a:avLst/>
              <a:gdLst/>
              <a:ahLst/>
              <a:cxnLst/>
              <a:rect l="l" t="t" r="r" b="b"/>
              <a:pathLst>
                <a:path w="363878" h="369295">
                  <a:moveTo>
                    <a:pt x="65132" y="0"/>
                  </a:moveTo>
                  <a:lnTo>
                    <a:pt x="298746" y="0"/>
                  </a:lnTo>
                  <a:cubicBezTo>
                    <a:pt x="316020" y="0"/>
                    <a:pt x="332587" y="6862"/>
                    <a:pt x="344802" y="19077"/>
                  </a:cubicBezTo>
                  <a:cubicBezTo>
                    <a:pt x="357016" y="31292"/>
                    <a:pt x="363878" y="47858"/>
                    <a:pt x="363878" y="65132"/>
                  </a:cubicBezTo>
                  <a:lnTo>
                    <a:pt x="363878" y="304162"/>
                  </a:lnTo>
                  <a:cubicBezTo>
                    <a:pt x="363878" y="321437"/>
                    <a:pt x="357016" y="338003"/>
                    <a:pt x="344802" y="350218"/>
                  </a:cubicBezTo>
                  <a:cubicBezTo>
                    <a:pt x="332587" y="362433"/>
                    <a:pt x="316020" y="369295"/>
                    <a:pt x="298746" y="369295"/>
                  </a:cubicBezTo>
                  <a:lnTo>
                    <a:pt x="65132" y="369295"/>
                  </a:lnTo>
                  <a:cubicBezTo>
                    <a:pt x="47858" y="369295"/>
                    <a:pt x="31292" y="362433"/>
                    <a:pt x="19077" y="350218"/>
                  </a:cubicBezTo>
                  <a:cubicBezTo>
                    <a:pt x="6862" y="338003"/>
                    <a:pt x="0" y="321437"/>
                    <a:pt x="0" y="304162"/>
                  </a:cubicBezTo>
                  <a:lnTo>
                    <a:pt x="0" y="65132"/>
                  </a:lnTo>
                  <a:cubicBezTo>
                    <a:pt x="0" y="47858"/>
                    <a:pt x="6862" y="31292"/>
                    <a:pt x="19077" y="19077"/>
                  </a:cubicBezTo>
                  <a:cubicBezTo>
                    <a:pt x="31292" y="6862"/>
                    <a:pt x="47858" y="0"/>
                    <a:pt x="65132" y="0"/>
                  </a:cubicBezTo>
                  <a:close/>
                </a:path>
              </a:pathLst>
            </a:custGeom>
            <a:solidFill>
              <a:srgbClr val="5B19EC"/>
            </a:solidFill>
          </p:spPr>
          <p:txBody>
            <a:bodyPr/>
            <a:lstStyle/>
            <a:p>
              <a:endParaRPr lang="en-US"/>
            </a:p>
          </p:txBody>
        </p:sp>
        <p:sp>
          <p:nvSpPr>
            <p:cNvPr id="14" name="TextBox 14"/>
            <p:cNvSpPr txBox="1"/>
            <p:nvPr/>
          </p:nvSpPr>
          <p:spPr>
            <a:xfrm>
              <a:off x="0" y="0"/>
              <a:ext cx="363878" cy="369295"/>
            </a:xfrm>
            <a:prstGeom prst="rect">
              <a:avLst/>
            </a:prstGeom>
          </p:spPr>
          <p:txBody>
            <a:bodyPr lIns="50800" tIns="50800" rIns="50800" bIns="50800" rtlCol="0" anchor="ctr"/>
            <a:lstStyle/>
            <a:p>
              <a:pPr algn="ctr">
                <a:lnSpc>
                  <a:spcPts val="2879"/>
                </a:lnSpc>
              </a:pPr>
              <a:endParaRPr/>
            </a:p>
          </p:txBody>
        </p:sp>
      </p:grpSp>
      <p:sp>
        <p:nvSpPr>
          <p:cNvPr id="15" name="Freeform 15"/>
          <p:cNvSpPr/>
          <p:nvPr/>
        </p:nvSpPr>
        <p:spPr>
          <a:xfrm>
            <a:off x="9079408" y="4641443"/>
            <a:ext cx="911550" cy="1002705"/>
          </a:xfrm>
          <a:custGeom>
            <a:avLst/>
            <a:gdLst/>
            <a:ahLst/>
            <a:cxnLst/>
            <a:rect l="l" t="t" r="r" b="b"/>
            <a:pathLst>
              <a:path w="911550" h="1002705">
                <a:moveTo>
                  <a:pt x="0" y="0"/>
                </a:moveTo>
                <a:lnTo>
                  <a:pt x="911550" y="0"/>
                </a:lnTo>
                <a:lnTo>
                  <a:pt x="911550" y="1002705"/>
                </a:lnTo>
                <a:lnTo>
                  <a:pt x="0" y="1002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9036968" y="7000922"/>
            <a:ext cx="996430" cy="1066219"/>
          </a:xfrm>
          <a:custGeom>
            <a:avLst/>
            <a:gdLst/>
            <a:ahLst/>
            <a:cxnLst/>
            <a:rect l="l" t="t" r="r" b="b"/>
            <a:pathLst>
              <a:path w="996430" h="1066219">
                <a:moveTo>
                  <a:pt x="0" y="0"/>
                </a:moveTo>
                <a:lnTo>
                  <a:pt x="996430" y="0"/>
                </a:lnTo>
                <a:lnTo>
                  <a:pt x="996430" y="1066219"/>
                </a:lnTo>
                <a:lnTo>
                  <a:pt x="0" y="10662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18" name="TextBox 18"/>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sp>
        <p:nvSpPr>
          <p:cNvPr id="19" name="TextBox 19"/>
          <p:cNvSpPr txBox="1"/>
          <p:nvPr/>
        </p:nvSpPr>
        <p:spPr>
          <a:xfrm>
            <a:off x="1081939" y="3215445"/>
            <a:ext cx="6723560" cy="1887855"/>
          </a:xfrm>
          <a:prstGeom prst="rect">
            <a:avLst/>
          </a:prstGeom>
        </p:spPr>
        <p:txBody>
          <a:bodyPr lIns="0" tIns="0" rIns="0" bIns="0" rtlCol="0" anchor="t">
            <a:spAutoFit/>
          </a:bodyPr>
          <a:lstStyle/>
          <a:p>
            <a:pPr algn="l">
              <a:lnSpc>
                <a:spcPts val="7200"/>
              </a:lnSpc>
            </a:pPr>
            <a:r>
              <a:rPr lang="en-US" sz="7200" spc="288">
                <a:solidFill>
                  <a:srgbClr val="5B19EC"/>
                </a:solidFill>
                <a:latin typeface="Maragsa"/>
                <a:ea typeface="Maragsa"/>
                <a:cs typeface="Maragsa"/>
                <a:sym typeface="Maragsa"/>
              </a:rPr>
              <a:t>TAXATION PROCESSES</a:t>
            </a:r>
          </a:p>
        </p:txBody>
      </p:sp>
      <p:sp>
        <p:nvSpPr>
          <p:cNvPr id="20" name="TextBox 20"/>
          <p:cNvSpPr txBox="1"/>
          <p:nvPr/>
        </p:nvSpPr>
        <p:spPr>
          <a:xfrm>
            <a:off x="1028700" y="5345243"/>
            <a:ext cx="6086548" cy="1861185"/>
          </a:xfrm>
          <a:prstGeom prst="rect">
            <a:avLst/>
          </a:prstGeom>
        </p:spPr>
        <p:txBody>
          <a:bodyPr lIns="0" tIns="0" rIns="0" bIns="0" rtlCol="0" anchor="t">
            <a:spAutoFit/>
          </a:bodyPr>
          <a:lstStyle/>
          <a:p>
            <a:pPr algn="l">
              <a:lnSpc>
                <a:spcPts val="2940"/>
              </a:lnSpc>
            </a:pPr>
            <a:r>
              <a:rPr lang="en-US" sz="2100" b="1">
                <a:solidFill>
                  <a:srgbClr val="2B1C09"/>
                </a:solidFill>
                <a:latin typeface="Quattrocento Bold"/>
                <a:ea typeface="Quattrocento Bold"/>
                <a:cs typeface="Quattrocento Bold"/>
                <a:sym typeface="Quattrocento Bold"/>
              </a:rPr>
              <a:t>Lorem ipsum dolor sit amet, consectetur adipiscing elit, sed do eiusmod tempor incididunt ut labore et dolore magna aliqua. Nunc aliquet bibendum enim facilisis gravida. Placerat duis ultricies lacus sed turpis.</a:t>
            </a:r>
          </a:p>
        </p:txBody>
      </p:sp>
      <p:sp>
        <p:nvSpPr>
          <p:cNvPr id="21" name="TextBox 21"/>
          <p:cNvSpPr txBox="1"/>
          <p:nvPr/>
        </p:nvSpPr>
        <p:spPr>
          <a:xfrm>
            <a:off x="10833101" y="1876586"/>
            <a:ext cx="5334313"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01</a:t>
            </a:r>
          </a:p>
        </p:txBody>
      </p:sp>
      <p:sp>
        <p:nvSpPr>
          <p:cNvPr id="22" name="TextBox 22"/>
          <p:cNvSpPr txBox="1"/>
          <p:nvPr/>
        </p:nvSpPr>
        <p:spPr>
          <a:xfrm>
            <a:off x="10833101" y="2538077"/>
            <a:ext cx="5538071" cy="111823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sp>
        <p:nvSpPr>
          <p:cNvPr id="23" name="TextBox 23"/>
          <p:cNvSpPr txBox="1"/>
          <p:nvPr/>
        </p:nvSpPr>
        <p:spPr>
          <a:xfrm>
            <a:off x="10833101" y="4268527"/>
            <a:ext cx="5334313"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02</a:t>
            </a:r>
          </a:p>
        </p:txBody>
      </p:sp>
      <p:sp>
        <p:nvSpPr>
          <p:cNvPr id="24" name="TextBox 24"/>
          <p:cNvSpPr txBox="1"/>
          <p:nvPr/>
        </p:nvSpPr>
        <p:spPr>
          <a:xfrm>
            <a:off x="10833101" y="4930018"/>
            <a:ext cx="5538071" cy="111823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sp>
        <p:nvSpPr>
          <p:cNvPr id="25" name="TextBox 25"/>
          <p:cNvSpPr txBox="1"/>
          <p:nvPr/>
        </p:nvSpPr>
        <p:spPr>
          <a:xfrm>
            <a:off x="10833101" y="6659058"/>
            <a:ext cx="5334313"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03</a:t>
            </a:r>
          </a:p>
        </p:txBody>
      </p:sp>
      <p:sp>
        <p:nvSpPr>
          <p:cNvPr id="26" name="TextBox 26"/>
          <p:cNvSpPr txBox="1"/>
          <p:nvPr/>
        </p:nvSpPr>
        <p:spPr>
          <a:xfrm>
            <a:off x="10833101" y="7320550"/>
            <a:ext cx="5538071" cy="1118235"/>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grpSp>
        <p:nvGrpSpPr>
          <p:cNvPr id="4" name="Group 4"/>
          <p:cNvGrpSpPr/>
          <p:nvPr/>
        </p:nvGrpSpPr>
        <p:grpSpPr>
          <a:xfrm>
            <a:off x="1349992" y="6197531"/>
            <a:ext cx="4139045" cy="2671729"/>
            <a:chOff x="0" y="0"/>
            <a:chExt cx="1090119" cy="703665"/>
          </a:xfrm>
        </p:grpSpPr>
        <p:sp>
          <p:nvSpPr>
            <p:cNvPr id="5" name="Freeform 5"/>
            <p:cNvSpPr/>
            <p:nvPr/>
          </p:nvSpPr>
          <p:spPr>
            <a:xfrm>
              <a:off x="0" y="0"/>
              <a:ext cx="1090119" cy="703665"/>
            </a:xfrm>
            <a:custGeom>
              <a:avLst/>
              <a:gdLst/>
              <a:ahLst/>
              <a:cxnLst/>
              <a:rect l="l" t="t" r="r" b="b"/>
              <a:pathLst>
                <a:path w="1090119" h="703665">
                  <a:moveTo>
                    <a:pt x="28057" y="0"/>
                  </a:moveTo>
                  <a:lnTo>
                    <a:pt x="1062062" y="0"/>
                  </a:lnTo>
                  <a:cubicBezTo>
                    <a:pt x="1077557" y="0"/>
                    <a:pt x="1090119" y="12562"/>
                    <a:pt x="1090119" y="28057"/>
                  </a:cubicBezTo>
                  <a:lnTo>
                    <a:pt x="1090119" y="675608"/>
                  </a:lnTo>
                  <a:cubicBezTo>
                    <a:pt x="1090119" y="683050"/>
                    <a:pt x="1087163" y="690186"/>
                    <a:pt x="1081901" y="695448"/>
                  </a:cubicBezTo>
                  <a:cubicBezTo>
                    <a:pt x="1076640" y="700709"/>
                    <a:pt x="1069503" y="703665"/>
                    <a:pt x="1062062" y="703665"/>
                  </a:cubicBezTo>
                  <a:lnTo>
                    <a:pt x="28057" y="703665"/>
                  </a:lnTo>
                  <a:cubicBezTo>
                    <a:pt x="20616" y="703665"/>
                    <a:pt x="13479" y="700709"/>
                    <a:pt x="8218" y="695448"/>
                  </a:cubicBezTo>
                  <a:cubicBezTo>
                    <a:pt x="2956" y="690186"/>
                    <a:pt x="0" y="683050"/>
                    <a:pt x="0" y="675608"/>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6" name="TextBox 6"/>
            <p:cNvSpPr txBox="1"/>
            <p:nvPr/>
          </p:nvSpPr>
          <p:spPr>
            <a:xfrm>
              <a:off x="0" y="0"/>
              <a:ext cx="1090119" cy="703665"/>
            </a:xfrm>
            <a:prstGeom prst="rect">
              <a:avLst/>
            </a:prstGeom>
          </p:spPr>
          <p:txBody>
            <a:bodyPr lIns="50800" tIns="50800" rIns="50800" bIns="50800" rtlCol="0" anchor="ctr"/>
            <a:lstStyle/>
            <a:p>
              <a:pPr algn="ctr">
                <a:lnSpc>
                  <a:spcPts val="2879"/>
                </a:lnSpc>
              </a:pPr>
              <a:endParaRPr/>
            </a:p>
          </p:txBody>
        </p:sp>
      </p:grpSp>
      <p:sp>
        <p:nvSpPr>
          <p:cNvPr id="7" name="TextBox 7"/>
          <p:cNvSpPr txBox="1"/>
          <p:nvPr/>
        </p:nvSpPr>
        <p:spPr>
          <a:xfrm>
            <a:off x="1786670" y="7499568"/>
            <a:ext cx="3265689" cy="1118235"/>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incididunt.</a:t>
            </a:r>
          </a:p>
        </p:txBody>
      </p:sp>
      <p:sp>
        <p:nvSpPr>
          <p:cNvPr id="8" name="TextBox 8"/>
          <p:cNvSpPr txBox="1"/>
          <p:nvPr/>
        </p:nvSpPr>
        <p:spPr>
          <a:xfrm>
            <a:off x="1786670" y="6861181"/>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01</a:t>
            </a:r>
          </a:p>
        </p:txBody>
      </p:sp>
      <p:grpSp>
        <p:nvGrpSpPr>
          <p:cNvPr id="9" name="Group 9"/>
          <p:cNvGrpSpPr/>
          <p:nvPr/>
        </p:nvGrpSpPr>
        <p:grpSpPr>
          <a:xfrm>
            <a:off x="1349992" y="1449813"/>
            <a:ext cx="4139045" cy="5151962"/>
            <a:chOff x="0" y="0"/>
            <a:chExt cx="641246" cy="798174"/>
          </a:xfrm>
        </p:grpSpPr>
        <p:sp>
          <p:nvSpPr>
            <p:cNvPr id="10" name="Freeform 10"/>
            <p:cNvSpPr/>
            <p:nvPr/>
          </p:nvSpPr>
          <p:spPr>
            <a:xfrm>
              <a:off x="0" y="0"/>
              <a:ext cx="641246" cy="798174"/>
            </a:xfrm>
            <a:custGeom>
              <a:avLst/>
              <a:gdLst/>
              <a:ahLst/>
              <a:cxnLst/>
              <a:rect l="l" t="t" r="r" b="b"/>
              <a:pathLst>
                <a:path w="641246" h="798174">
                  <a:moveTo>
                    <a:pt x="43021" y="0"/>
                  </a:moveTo>
                  <a:lnTo>
                    <a:pt x="598226" y="0"/>
                  </a:lnTo>
                  <a:cubicBezTo>
                    <a:pt x="621985" y="0"/>
                    <a:pt x="641246" y="19261"/>
                    <a:pt x="641246" y="43021"/>
                  </a:cubicBezTo>
                  <a:lnTo>
                    <a:pt x="641246" y="755153"/>
                  </a:lnTo>
                  <a:cubicBezTo>
                    <a:pt x="641246" y="766563"/>
                    <a:pt x="636714" y="777505"/>
                    <a:pt x="628646" y="785573"/>
                  </a:cubicBezTo>
                  <a:cubicBezTo>
                    <a:pt x="620578" y="793641"/>
                    <a:pt x="609636" y="798174"/>
                    <a:pt x="598226" y="798174"/>
                  </a:cubicBezTo>
                  <a:lnTo>
                    <a:pt x="43021" y="798174"/>
                  </a:lnTo>
                  <a:cubicBezTo>
                    <a:pt x="19261" y="798174"/>
                    <a:pt x="0" y="778913"/>
                    <a:pt x="0" y="755153"/>
                  </a:cubicBezTo>
                  <a:lnTo>
                    <a:pt x="0" y="43021"/>
                  </a:lnTo>
                  <a:cubicBezTo>
                    <a:pt x="0" y="19261"/>
                    <a:pt x="19261" y="0"/>
                    <a:pt x="43021" y="0"/>
                  </a:cubicBezTo>
                  <a:close/>
                </a:path>
              </a:pathLst>
            </a:custGeom>
            <a:blipFill>
              <a:blip r:embed="rId2"/>
              <a:stretch>
                <a:fillRect l="-51817" r="-51817"/>
              </a:stretch>
            </a:blipFill>
          </p:spPr>
          <p:txBody>
            <a:bodyPr/>
            <a:lstStyle/>
            <a:p>
              <a:endParaRPr lang="en-US"/>
            </a:p>
          </p:txBody>
        </p:sp>
      </p:grpSp>
      <p:sp>
        <p:nvSpPr>
          <p:cNvPr id="11" name="TextBox 11"/>
          <p:cNvSpPr txBox="1"/>
          <p:nvPr/>
        </p:nvSpPr>
        <p:spPr>
          <a:xfrm rot="-5400000">
            <a:off x="11822446" y="4559292"/>
            <a:ext cx="9333869" cy="973455"/>
          </a:xfrm>
          <a:prstGeom prst="rect">
            <a:avLst/>
          </a:prstGeom>
        </p:spPr>
        <p:txBody>
          <a:bodyPr lIns="0" tIns="0" rIns="0" bIns="0" rtlCol="0" anchor="t">
            <a:spAutoFit/>
          </a:bodyPr>
          <a:lstStyle/>
          <a:p>
            <a:pPr algn="ctr">
              <a:lnSpc>
                <a:spcPts val="7200"/>
              </a:lnSpc>
            </a:pPr>
            <a:r>
              <a:rPr lang="en-US" sz="7200" spc="288">
                <a:solidFill>
                  <a:srgbClr val="5B19EC"/>
                </a:solidFill>
                <a:latin typeface="Maragsa"/>
                <a:ea typeface="Maragsa"/>
                <a:cs typeface="Maragsa"/>
                <a:sym typeface="Maragsa"/>
              </a:rPr>
              <a:t>TYPES OF TAXES</a:t>
            </a:r>
          </a:p>
        </p:txBody>
      </p:sp>
      <p:grpSp>
        <p:nvGrpSpPr>
          <p:cNvPr id="12" name="Group 12"/>
          <p:cNvGrpSpPr/>
          <p:nvPr/>
        </p:nvGrpSpPr>
        <p:grpSpPr>
          <a:xfrm>
            <a:off x="6261483" y="6197531"/>
            <a:ext cx="4139045" cy="2671729"/>
            <a:chOff x="0" y="0"/>
            <a:chExt cx="1090119" cy="703665"/>
          </a:xfrm>
        </p:grpSpPr>
        <p:sp>
          <p:nvSpPr>
            <p:cNvPr id="13" name="Freeform 13"/>
            <p:cNvSpPr/>
            <p:nvPr/>
          </p:nvSpPr>
          <p:spPr>
            <a:xfrm>
              <a:off x="0" y="0"/>
              <a:ext cx="1090119" cy="703665"/>
            </a:xfrm>
            <a:custGeom>
              <a:avLst/>
              <a:gdLst/>
              <a:ahLst/>
              <a:cxnLst/>
              <a:rect l="l" t="t" r="r" b="b"/>
              <a:pathLst>
                <a:path w="1090119" h="703665">
                  <a:moveTo>
                    <a:pt x="28057" y="0"/>
                  </a:moveTo>
                  <a:lnTo>
                    <a:pt x="1062062" y="0"/>
                  </a:lnTo>
                  <a:cubicBezTo>
                    <a:pt x="1077557" y="0"/>
                    <a:pt x="1090119" y="12562"/>
                    <a:pt x="1090119" y="28057"/>
                  </a:cubicBezTo>
                  <a:lnTo>
                    <a:pt x="1090119" y="675608"/>
                  </a:lnTo>
                  <a:cubicBezTo>
                    <a:pt x="1090119" y="683050"/>
                    <a:pt x="1087163" y="690186"/>
                    <a:pt x="1081901" y="695448"/>
                  </a:cubicBezTo>
                  <a:cubicBezTo>
                    <a:pt x="1076640" y="700709"/>
                    <a:pt x="1069503" y="703665"/>
                    <a:pt x="1062062" y="703665"/>
                  </a:cubicBezTo>
                  <a:lnTo>
                    <a:pt x="28057" y="703665"/>
                  </a:lnTo>
                  <a:cubicBezTo>
                    <a:pt x="20616" y="703665"/>
                    <a:pt x="13479" y="700709"/>
                    <a:pt x="8218" y="695448"/>
                  </a:cubicBezTo>
                  <a:cubicBezTo>
                    <a:pt x="2956" y="690186"/>
                    <a:pt x="0" y="683050"/>
                    <a:pt x="0" y="675608"/>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14" name="TextBox 14"/>
            <p:cNvSpPr txBox="1"/>
            <p:nvPr/>
          </p:nvSpPr>
          <p:spPr>
            <a:xfrm>
              <a:off x="0" y="0"/>
              <a:ext cx="1090119" cy="703665"/>
            </a:xfrm>
            <a:prstGeom prst="rect">
              <a:avLst/>
            </a:prstGeom>
          </p:spPr>
          <p:txBody>
            <a:bodyPr lIns="50800" tIns="50800" rIns="50800" bIns="50800" rtlCol="0" anchor="ctr"/>
            <a:lstStyle/>
            <a:p>
              <a:pPr algn="ctr">
                <a:lnSpc>
                  <a:spcPts val="2879"/>
                </a:lnSpc>
              </a:pPr>
              <a:endParaRPr/>
            </a:p>
          </p:txBody>
        </p:sp>
      </p:grpSp>
      <p:sp>
        <p:nvSpPr>
          <p:cNvPr id="15" name="TextBox 15"/>
          <p:cNvSpPr txBox="1"/>
          <p:nvPr/>
        </p:nvSpPr>
        <p:spPr>
          <a:xfrm>
            <a:off x="6698161" y="7499568"/>
            <a:ext cx="3265689" cy="1118235"/>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incididunt.</a:t>
            </a:r>
          </a:p>
        </p:txBody>
      </p:sp>
      <p:sp>
        <p:nvSpPr>
          <p:cNvPr id="16" name="TextBox 16"/>
          <p:cNvSpPr txBox="1"/>
          <p:nvPr/>
        </p:nvSpPr>
        <p:spPr>
          <a:xfrm>
            <a:off x="6698161" y="6861181"/>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02</a:t>
            </a:r>
          </a:p>
        </p:txBody>
      </p:sp>
      <p:grpSp>
        <p:nvGrpSpPr>
          <p:cNvPr id="17" name="Group 17"/>
          <p:cNvGrpSpPr/>
          <p:nvPr/>
        </p:nvGrpSpPr>
        <p:grpSpPr>
          <a:xfrm>
            <a:off x="6261483" y="1449813"/>
            <a:ext cx="4139045" cy="5151962"/>
            <a:chOff x="0" y="0"/>
            <a:chExt cx="641246" cy="798174"/>
          </a:xfrm>
        </p:grpSpPr>
        <p:sp>
          <p:nvSpPr>
            <p:cNvPr id="18" name="Freeform 18"/>
            <p:cNvSpPr/>
            <p:nvPr/>
          </p:nvSpPr>
          <p:spPr>
            <a:xfrm>
              <a:off x="0" y="0"/>
              <a:ext cx="641246" cy="798174"/>
            </a:xfrm>
            <a:custGeom>
              <a:avLst/>
              <a:gdLst/>
              <a:ahLst/>
              <a:cxnLst/>
              <a:rect l="l" t="t" r="r" b="b"/>
              <a:pathLst>
                <a:path w="641246" h="798174">
                  <a:moveTo>
                    <a:pt x="43021" y="0"/>
                  </a:moveTo>
                  <a:lnTo>
                    <a:pt x="598226" y="0"/>
                  </a:lnTo>
                  <a:cubicBezTo>
                    <a:pt x="621985" y="0"/>
                    <a:pt x="641246" y="19261"/>
                    <a:pt x="641246" y="43021"/>
                  </a:cubicBezTo>
                  <a:lnTo>
                    <a:pt x="641246" y="755153"/>
                  </a:lnTo>
                  <a:cubicBezTo>
                    <a:pt x="641246" y="766563"/>
                    <a:pt x="636714" y="777505"/>
                    <a:pt x="628646" y="785573"/>
                  </a:cubicBezTo>
                  <a:cubicBezTo>
                    <a:pt x="620578" y="793641"/>
                    <a:pt x="609636" y="798174"/>
                    <a:pt x="598226" y="798174"/>
                  </a:cubicBezTo>
                  <a:lnTo>
                    <a:pt x="43021" y="798174"/>
                  </a:lnTo>
                  <a:cubicBezTo>
                    <a:pt x="19261" y="798174"/>
                    <a:pt x="0" y="778913"/>
                    <a:pt x="0" y="755153"/>
                  </a:cubicBezTo>
                  <a:lnTo>
                    <a:pt x="0" y="43021"/>
                  </a:lnTo>
                  <a:cubicBezTo>
                    <a:pt x="0" y="19261"/>
                    <a:pt x="19261" y="0"/>
                    <a:pt x="43021" y="0"/>
                  </a:cubicBezTo>
                  <a:close/>
                </a:path>
              </a:pathLst>
            </a:custGeom>
            <a:blipFill>
              <a:blip r:embed="rId3"/>
              <a:stretch>
                <a:fillRect l="-33685" r="-53139"/>
              </a:stretch>
            </a:blipFill>
          </p:spPr>
          <p:txBody>
            <a:bodyPr/>
            <a:lstStyle/>
            <a:p>
              <a:endParaRPr lang="en-US"/>
            </a:p>
          </p:txBody>
        </p:sp>
      </p:grpSp>
      <p:grpSp>
        <p:nvGrpSpPr>
          <p:cNvPr id="19" name="Group 19"/>
          <p:cNvGrpSpPr/>
          <p:nvPr/>
        </p:nvGrpSpPr>
        <p:grpSpPr>
          <a:xfrm>
            <a:off x="11172973" y="6197531"/>
            <a:ext cx="4139045" cy="2671729"/>
            <a:chOff x="0" y="0"/>
            <a:chExt cx="1090119" cy="703665"/>
          </a:xfrm>
        </p:grpSpPr>
        <p:sp>
          <p:nvSpPr>
            <p:cNvPr id="20" name="Freeform 20"/>
            <p:cNvSpPr/>
            <p:nvPr/>
          </p:nvSpPr>
          <p:spPr>
            <a:xfrm>
              <a:off x="0" y="0"/>
              <a:ext cx="1090119" cy="703665"/>
            </a:xfrm>
            <a:custGeom>
              <a:avLst/>
              <a:gdLst/>
              <a:ahLst/>
              <a:cxnLst/>
              <a:rect l="l" t="t" r="r" b="b"/>
              <a:pathLst>
                <a:path w="1090119" h="703665">
                  <a:moveTo>
                    <a:pt x="28057" y="0"/>
                  </a:moveTo>
                  <a:lnTo>
                    <a:pt x="1062062" y="0"/>
                  </a:lnTo>
                  <a:cubicBezTo>
                    <a:pt x="1077557" y="0"/>
                    <a:pt x="1090119" y="12562"/>
                    <a:pt x="1090119" y="28057"/>
                  </a:cubicBezTo>
                  <a:lnTo>
                    <a:pt x="1090119" y="675608"/>
                  </a:lnTo>
                  <a:cubicBezTo>
                    <a:pt x="1090119" y="683050"/>
                    <a:pt x="1087163" y="690186"/>
                    <a:pt x="1081901" y="695448"/>
                  </a:cubicBezTo>
                  <a:cubicBezTo>
                    <a:pt x="1076640" y="700709"/>
                    <a:pt x="1069503" y="703665"/>
                    <a:pt x="1062062" y="703665"/>
                  </a:cubicBezTo>
                  <a:lnTo>
                    <a:pt x="28057" y="703665"/>
                  </a:lnTo>
                  <a:cubicBezTo>
                    <a:pt x="20616" y="703665"/>
                    <a:pt x="13479" y="700709"/>
                    <a:pt x="8218" y="695448"/>
                  </a:cubicBezTo>
                  <a:cubicBezTo>
                    <a:pt x="2956" y="690186"/>
                    <a:pt x="0" y="683050"/>
                    <a:pt x="0" y="675608"/>
                  </a:cubicBezTo>
                  <a:lnTo>
                    <a:pt x="0" y="28057"/>
                  </a:lnTo>
                  <a:cubicBezTo>
                    <a:pt x="0" y="20616"/>
                    <a:pt x="2956" y="13479"/>
                    <a:pt x="8218" y="8218"/>
                  </a:cubicBezTo>
                  <a:cubicBezTo>
                    <a:pt x="13479" y="2956"/>
                    <a:pt x="20616" y="0"/>
                    <a:pt x="28057" y="0"/>
                  </a:cubicBezTo>
                  <a:close/>
                </a:path>
              </a:pathLst>
            </a:custGeom>
            <a:solidFill>
              <a:srgbClr val="E2A9DD"/>
            </a:solidFill>
          </p:spPr>
          <p:txBody>
            <a:bodyPr/>
            <a:lstStyle/>
            <a:p>
              <a:endParaRPr lang="en-US"/>
            </a:p>
          </p:txBody>
        </p:sp>
        <p:sp>
          <p:nvSpPr>
            <p:cNvPr id="21" name="TextBox 21"/>
            <p:cNvSpPr txBox="1"/>
            <p:nvPr/>
          </p:nvSpPr>
          <p:spPr>
            <a:xfrm>
              <a:off x="0" y="0"/>
              <a:ext cx="1090119" cy="703665"/>
            </a:xfrm>
            <a:prstGeom prst="rect">
              <a:avLst/>
            </a:prstGeom>
          </p:spPr>
          <p:txBody>
            <a:bodyPr lIns="50800" tIns="50800" rIns="50800" bIns="50800" rtlCol="0" anchor="ctr"/>
            <a:lstStyle/>
            <a:p>
              <a:pPr algn="ctr">
                <a:lnSpc>
                  <a:spcPts val="2879"/>
                </a:lnSpc>
              </a:pPr>
              <a:endParaRPr/>
            </a:p>
          </p:txBody>
        </p:sp>
      </p:grpSp>
      <p:sp>
        <p:nvSpPr>
          <p:cNvPr id="22" name="TextBox 22"/>
          <p:cNvSpPr txBox="1"/>
          <p:nvPr/>
        </p:nvSpPr>
        <p:spPr>
          <a:xfrm>
            <a:off x="11609651" y="7499568"/>
            <a:ext cx="3265689" cy="1118235"/>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incididunt.</a:t>
            </a:r>
          </a:p>
        </p:txBody>
      </p:sp>
      <p:sp>
        <p:nvSpPr>
          <p:cNvPr id="23" name="TextBox 23"/>
          <p:cNvSpPr txBox="1"/>
          <p:nvPr/>
        </p:nvSpPr>
        <p:spPr>
          <a:xfrm>
            <a:off x="11609651" y="6861181"/>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03</a:t>
            </a:r>
          </a:p>
        </p:txBody>
      </p:sp>
      <p:grpSp>
        <p:nvGrpSpPr>
          <p:cNvPr id="24" name="Group 24"/>
          <p:cNvGrpSpPr/>
          <p:nvPr/>
        </p:nvGrpSpPr>
        <p:grpSpPr>
          <a:xfrm>
            <a:off x="11172973" y="1449813"/>
            <a:ext cx="4139045" cy="5151962"/>
            <a:chOff x="0" y="0"/>
            <a:chExt cx="641246" cy="798174"/>
          </a:xfrm>
        </p:grpSpPr>
        <p:sp>
          <p:nvSpPr>
            <p:cNvPr id="25" name="Freeform 25"/>
            <p:cNvSpPr/>
            <p:nvPr/>
          </p:nvSpPr>
          <p:spPr>
            <a:xfrm>
              <a:off x="0" y="0"/>
              <a:ext cx="641246" cy="798174"/>
            </a:xfrm>
            <a:custGeom>
              <a:avLst/>
              <a:gdLst/>
              <a:ahLst/>
              <a:cxnLst/>
              <a:rect l="l" t="t" r="r" b="b"/>
              <a:pathLst>
                <a:path w="641246" h="798174">
                  <a:moveTo>
                    <a:pt x="43021" y="0"/>
                  </a:moveTo>
                  <a:lnTo>
                    <a:pt x="598226" y="0"/>
                  </a:lnTo>
                  <a:cubicBezTo>
                    <a:pt x="621985" y="0"/>
                    <a:pt x="641246" y="19261"/>
                    <a:pt x="641246" y="43021"/>
                  </a:cubicBezTo>
                  <a:lnTo>
                    <a:pt x="641246" y="755153"/>
                  </a:lnTo>
                  <a:cubicBezTo>
                    <a:pt x="641246" y="766563"/>
                    <a:pt x="636714" y="777505"/>
                    <a:pt x="628646" y="785573"/>
                  </a:cubicBezTo>
                  <a:cubicBezTo>
                    <a:pt x="620578" y="793641"/>
                    <a:pt x="609636" y="798174"/>
                    <a:pt x="598226" y="798174"/>
                  </a:cubicBezTo>
                  <a:lnTo>
                    <a:pt x="43021" y="798174"/>
                  </a:lnTo>
                  <a:cubicBezTo>
                    <a:pt x="19261" y="798174"/>
                    <a:pt x="0" y="778913"/>
                    <a:pt x="0" y="755153"/>
                  </a:cubicBezTo>
                  <a:lnTo>
                    <a:pt x="0" y="43021"/>
                  </a:lnTo>
                  <a:cubicBezTo>
                    <a:pt x="0" y="19261"/>
                    <a:pt x="19261" y="0"/>
                    <a:pt x="43021" y="0"/>
                  </a:cubicBezTo>
                  <a:close/>
                </a:path>
              </a:pathLst>
            </a:custGeom>
            <a:blipFill>
              <a:blip r:embed="rId4"/>
              <a:stretch>
                <a:fillRect l="-8054" r="-57908"/>
              </a:stretch>
            </a:blipFill>
          </p:spPr>
          <p:txBody>
            <a:bodyPr/>
            <a:lstStyle/>
            <a:p>
              <a:endParaRPr lang="en-US"/>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sp>
        <p:nvSpPr>
          <p:cNvPr id="4" name="Freeform 4"/>
          <p:cNvSpPr/>
          <p:nvPr/>
        </p:nvSpPr>
        <p:spPr>
          <a:xfrm>
            <a:off x="12109943" y="2616648"/>
            <a:ext cx="5815682" cy="5826275"/>
          </a:xfrm>
          <a:custGeom>
            <a:avLst/>
            <a:gdLst/>
            <a:ahLst/>
            <a:cxnLst/>
            <a:rect l="l" t="t" r="r" b="b"/>
            <a:pathLst>
              <a:path w="5815682" h="5826275">
                <a:moveTo>
                  <a:pt x="0" y="0"/>
                </a:moveTo>
                <a:lnTo>
                  <a:pt x="5815682" y="0"/>
                </a:lnTo>
                <a:lnTo>
                  <a:pt x="5815682" y="5826275"/>
                </a:lnTo>
                <a:lnTo>
                  <a:pt x="0" y="58262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028700" y="1849122"/>
            <a:ext cx="9972562" cy="973455"/>
          </a:xfrm>
          <a:prstGeom prst="rect">
            <a:avLst/>
          </a:prstGeom>
        </p:spPr>
        <p:txBody>
          <a:bodyPr lIns="0" tIns="0" rIns="0" bIns="0" rtlCol="0" anchor="t">
            <a:spAutoFit/>
          </a:bodyPr>
          <a:lstStyle/>
          <a:p>
            <a:pPr algn="l">
              <a:lnSpc>
                <a:spcPts val="7200"/>
              </a:lnSpc>
            </a:pPr>
            <a:r>
              <a:rPr lang="en-US" sz="7200" spc="288">
                <a:solidFill>
                  <a:srgbClr val="5B19EC"/>
                </a:solidFill>
                <a:latin typeface="Maragsa"/>
                <a:ea typeface="Maragsa"/>
                <a:cs typeface="Maragsa"/>
                <a:sym typeface="Maragsa"/>
              </a:rPr>
              <a:t>IMPORTANT NUMBERS</a:t>
            </a:r>
          </a:p>
        </p:txBody>
      </p:sp>
      <p:pic>
        <p:nvPicPr>
          <p:cNvPr id="6" name="Picture 6"/>
          <p:cNvPicPr>
            <a:picLocks noChangeAspect="1"/>
          </p:cNvPicPr>
          <p:nvPr/>
        </p:nvPicPr>
        <p:blipFill>
          <a:blip r:embed="rId4"/>
          <a:stretch>
            <a:fillRect/>
          </a:stretch>
        </p:blipFill>
        <p:spPr>
          <a:xfrm>
            <a:off x="811481" y="3243147"/>
            <a:ext cx="2606629" cy="2606629"/>
          </a:xfrm>
          <a:prstGeom prst="rect">
            <a:avLst/>
          </a:prstGeom>
        </p:spPr>
      </p:pic>
      <p:sp>
        <p:nvSpPr>
          <p:cNvPr id="7" name="TextBox 7"/>
          <p:cNvSpPr txBox="1"/>
          <p:nvPr/>
        </p:nvSpPr>
        <p:spPr>
          <a:xfrm>
            <a:off x="3522110" y="3808998"/>
            <a:ext cx="3158288"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01</a:t>
            </a:r>
          </a:p>
        </p:txBody>
      </p:sp>
      <p:sp>
        <p:nvSpPr>
          <p:cNvPr id="8" name="TextBox 8"/>
          <p:cNvSpPr txBox="1"/>
          <p:nvPr/>
        </p:nvSpPr>
        <p:spPr>
          <a:xfrm>
            <a:off x="3522110" y="4470489"/>
            <a:ext cx="3158288" cy="746760"/>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a:t>
            </a:r>
          </a:p>
        </p:txBody>
      </p:sp>
      <p:pic>
        <p:nvPicPr>
          <p:cNvPr id="9" name="Picture 9"/>
          <p:cNvPicPr>
            <a:picLocks noChangeAspect="1"/>
          </p:cNvPicPr>
          <p:nvPr/>
        </p:nvPicPr>
        <p:blipFill>
          <a:blip r:embed="rId5"/>
          <a:stretch>
            <a:fillRect/>
          </a:stretch>
        </p:blipFill>
        <p:spPr>
          <a:xfrm>
            <a:off x="6463179" y="3243147"/>
            <a:ext cx="2606629" cy="2606629"/>
          </a:xfrm>
          <a:prstGeom prst="rect">
            <a:avLst/>
          </a:prstGeom>
        </p:spPr>
      </p:pic>
      <p:sp>
        <p:nvSpPr>
          <p:cNvPr id="10" name="TextBox 10"/>
          <p:cNvSpPr txBox="1"/>
          <p:nvPr/>
        </p:nvSpPr>
        <p:spPr>
          <a:xfrm>
            <a:off x="9173809" y="3808998"/>
            <a:ext cx="3158288"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03</a:t>
            </a:r>
          </a:p>
        </p:txBody>
      </p:sp>
      <p:sp>
        <p:nvSpPr>
          <p:cNvPr id="11" name="TextBox 11"/>
          <p:cNvSpPr txBox="1"/>
          <p:nvPr/>
        </p:nvSpPr>
        <p:spPr>
          <a:xfrm>
            <a:off x="9173809" y="4470489"/>
            <a:ext cx="3158288" cy="746760"/>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a:t>
            </a:r>
          </a:p>
        </p:txBody>
      </p:sp>
      <p:pic>
        <p:nvPicPr>
          <p:cNvPr id="12" name="Picture 12"/>
          <p:cNvPicPr>
            <a:picLocks noChangeAspect="1"/>
          </p:cNvPicPr>
          <p:nvPr/>
        </p:nvPicPr>
        <p:blipFill>
          <a:blip r:embed="rId6"/>
          <a:stretch>
            <a:fillRect/>
          </a:stretch>
        </p:blipFill>
        <p:spPr>
          <a:xfrm>
            <a:off x="811481" y="6053513"/>
            <a:ext cx="2606629" cy="2606629"/>
          </a:xfrm>
          <a:prstGeom prst="rect">
            <a:avLst/>
          </a:prstGeom>
        </p:spPr>
      </p:pic>
      <p:sp>
        <p:nvSpPr>
          <p:cNvPr id="13" name="TextBox 13"/>
          <p:cNvSpPr txBox="1"/>
          <p:nvPr/>
        </p:nvSpPr>
        <p:spPr>
          <a:xfrm>
            <a:off x="3522110" y="6619364"/>
            <a:ext cx="3158288"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02</a:t>
            </a:r>
          </a:p>
        </p:txBody>
      </p:sp>
      <p:sp>
        <p:nvSpPr>
          <p:cNvPr id="14" name="TextBox 14"/>
          <p:cNvSpPr txBox="1"/>
          <p:nvPr/>
        </p:nvSpPr>
        <p:spPr>
          <a:xfrm>
            <a:off x="3522110" y="7280855"/>
            <a:ext cx="3158288" cy="746760"/>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a:t>
            </a:r>
          </a:p>
        </p:txBody>
      </p:sp>
      <p:pic>
        <p:nvPicPr>
          <p:cNvPr id="15" name="Picture 15"/>
          <p:cNvPicPr>
            <a:picLocks noChangeAspect="1"/>
          </p:cNvPicPr>
          <p:nvPr/>
        </p:nvPicPr>
        <p:blipFill>
          <a:blip r:embed="rId7"/>
          <a:stretch>
            <a:fillRect/>
          </a:stretch>
        </p:blipFill>
        <p:spPr>
          <a:xfrm>
            <a:off x="6463179" y="6053513"/>
            <a:ext cx="2606629" cy="2606629"/>
          </a:xfrm>
          <a:prstGeom prst="rect">
            <a:avLst/>
          </a:prstGeom>
        </p:spPr>
      </p:pic>
      <p:sp>
        <p:nvSpPr>
          <p:cNvPr id="16" name="TextBox 16"/>
          <p:cNvSpPr txBox="1"/>
          <p:nvPr/>
        </p:nvSpPr>
        <p:spPr>
          <a:xfrm>
            <a:off x="9173809" y="6619364"/>
            <a:ext cx="3158288" cy="547370"/>
          </a:xfrm>
          <a:prstGeom prst="rect">
            <a:avLst/>
          </a:prstGeom>
        </p:spPr>
        <p:txBody>
          <a:bodyPr lIns="0" tIns="0" rIns="0" bIns="0" rtlCol="0" anchor="t">
            <a:spAutoFit/>
          </a:bodyPr>
          <a:lstStyle/>
          <a:p>
            <a:pPr algn="l">
              <a:lnSpc>
                <a:spcPts val="4480"/>
              </a:lnSpc>
            </a:pPr>
            <a:r>
              <a:rPr lang="en-US" sz="3200" b="1">
                <a:solidFill>
                  <a:srgbClr val="5B19EC"/>
                </a:solidFill>
                <a:latin typeface="Quattrocento Bold"/>
                <a:ea typeface="Quattrocento Bold"/>
                <a:cs typeface="Quattrocento Bold"/>
                <a:sym typeface="Quattrocento Bold"/>
              </a:rPr>
              <a:t>Point 04</a:t>
            </a:r>
          </a:p>
        </p:txBody>
      </p:sp>
      <p:sp>
        <p:nvSpPr>
          <p:cNvPr id="17" name="TextBox 17"/>
          <p:cNvSpPr txBox="1"/>
          <p:nvPr/>
        </p:nvSpPr>
        <p:spPr>
          <a:xfrm>
            <a:off x="9173809" y="7280855"/>
            <a:ext cx="3158288" cy="746760"/>
          </a:xfrm>
          <a:prstGeom prst="rect">
            <a:avLst/>
          </a:prstGeom>
        </p:spPr>
        <p:txBody>
          <a:bodyPr lIns="0" tIns="0" rIns="0" bIns="0" rtlCol="0" anchor="t">
            <a:spAutoFit/>
          </a:bodyPr>
          <a:lstStyle/>
          <a:p>
            <a:pPr algn="l">
              <a:lnSpc>
                <a:spcPts val="2940"/>
              </a:lnSpc>
            </a:pPr>
            <a:r>
              <a:rPr lang="en-US" sz="2100">
                <a:solidFill>
                  <a:srgbClr val="2B1C09"/>
                </a:solidFill>
                <a:latin typeface="Quattrocento"/>
                <a:ea typeface="Quattrocento"/>
                <a:cs typeface="Quattrocento"/>
                <a:sym typeface="Quattrocento"/>
              </a:rPr>
              <a:t>Lorem ipsum dolor sit amet, consectetur.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10997"/>
            <a:ext cx="9972562" cy="973455"/>
          </a:xfrm>
          <a:prstGeom prst="rect">
            <a:avLst/>
          </a:prstGeom>
        </p:spPr>
        <p:txBody>
          <a:bodyPr lIns="0" tIns="0" rIns="0" bIns="0" rtlCol="0" anchor="t">
            <a:spAutoFit/>
          </a:bodyPr>
          <a:lstStyle/>
          <a:p>
            <a:pPr algn="l">
              <a:lnSpc>
                <a:spcPts val="7200"/>
              </a:lnSpc>
            </a:pPr>
            <a:r>
              <a:rPr lang="en-US" sz="7200" spc="288">
                <a:solidFill>
                  <a:srgbClr val="5B19EC"/>
                </a:solidFill>
                <a:latin typeface="Maragsa"/>
                <a:ea typeface="Maragsa"/>
                <a:cs typeface="Maragsa"/>
                <a:sym typeface="Maragsa"/>
              </a:rPr>
              <a:t>IMPORTANT NUMBERS</a:t>
            </a:r>
          </a:p>
        </p:txBody>
      </p:sp>
      <p:sp>
        <p:nvSpPr>
          <p:cNvPr id="3" name="TextBox 3"/>
          <p:cNvSpPr txBox="1"/>
          <p:nvPr/>
        </p:nvSpPr>
        <p:spPr>
          <a:xfrm>
            <a:off x="1028700" y="2760987"/>
            <a:ext cx="13670198" cy="746760"/>
          </a:xfrm>
          <a:prstGeom prst="rect">
            <a:avLst/>
          </a:prstGeom>
        </p:spPr>
        <p:txBody>
          <a:bodyPr lIns="0" tIns="0" rIns="0" bIns="0" rtlCol="0" anchor="t">
            <a:spAutoFit/>
          </a:bodyPr>
          <a:lstStyle/>
          <a:p>
            <a:pPr algn="l">
              <a:lnSpc>
                <a:spcPts val="2940"/>
              </a:lnSpc>
            </a:pPr>
            <a:r>
              <a:rPr lang="en-US" sz="2100" b="1">
                <a:solidFill>
                  <a:srgbClr val="2B1C09"/>
                </a:solidFill>
                <a:latin typeface="Quattrocento Bold"/>
                <a:ea typeface="Quattrocento Bold"/>
                <a:cs typeface="Quattrocento Bold"/>
                <a:sym typeface="Quattrocento Bold"/>
              </a:rPr>
              <a:t>Lorem ipsum dolor sit amet, consectetur adipiscing elit, sed do eiusmod tempor incididunt ut labore et dolore magna aliqua. Nunc aliquet bibendum enim facilisis gravida. Placerat duis ultricies lacus sed turpis.</a:t>
            </a:r>
          </a:p>
        </p:txBody>
      </p:sp>
      <p:sp>
        <p:nvSpPr>
          <p:cNvPr id="4" name="TextBox 4"/>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5" name="TextBox 5"/>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grpSp>
        <p:nvGrpSpPr>
          <p:cNvPr id="6" name="Group 6"/>
          <p:cNvGrpSpPr/>
          <p:nvPr/>
        </p:nvGrpSpPr>
        <p:grpSpPr>
          <a:xfrm>
            <a:off x="-280884" y="4103966"/>
            <a:ext cx="18849769" cy="5057519"/>
            <a:chOff x="0" y="0"/>
            <a:chExt cx="4964548" cy="1332021"/>
          </a:xfrm>
        </p:grpSpPr>
        <p:sp>
          <p:nvSpPr>
            <p:cNvPr id="7" name="Freeform 7"/>
            <p:cNvSpPr/>
            <p:nvPr/>
          </p:nvSpPr>
          <p:spPr>
            <a:xfrm>
              <a:off x="0" y="0"/>
              <a:ext cx="4964548" cy="1332022"/>
            </a:xfrm>
            <a:custGeom>
              <a:avLst/>
              <a:gdLst/>
              <a:ahLst/>
              <a:cxnLst/>
              <a:rect l="l" t="t" r="r" b="b"/>
              <a:pathLst>
                <a:path w="4964548" h="1332022">
                  <a:moveTo>
                    <a:pt x="6161" y="0"/>
                  </a:moveTo>
                  <a:lnTo>
                    <a:pt x="4958387" y="0"/>
                  </a:lnTo>
                  <a:cubicBezTo>
                    <a:pt x="4960021" y="0"/>
                    <a:pt x="4961588" y="649"/>
                    <a:pt x="4962744" y="1804"/>
                  </a:cubicBezTo>
                  <a:cubicBezTo>
                    <a:pt x="4963899" y="2960"/>
                    <a:pt x="4964548" y="4527"/>
                    <a:pt x="4964548" y="6161"/>
                  </a:cubicBezTo>
                  <a:lnTo>
                    <a:pt x="4964548" y="1325861"/>
                  </a:lnTo>
                  <a:cubicBezTo>
                    <a:pt x="4964548" y="1329263"/>
                    <a:pt x="4961790" y="1332022"/>
                    <a:pt x="4958387" y="1332022"/>
                  </a:cubicBezTo>
                  <a:lnTo>
                    <a:pt x="6161" y="1332022"/>
                  </a:lnTo>
                  <a:cubicBezTo>
                    <a:pt x="2758" y="1332022"/>
                    <a:pt x="0" y="1329263"/>
                    <a:pt x="0" y="1325861"/>
                  </a:cubicBezTo>
                  <a:lnTo>
                    <a:pt x="0" y="6161"/>
                  </a:lnTo>
                  <a:cubicBezTo>
                    <a:pt x="0" y="2758"/>
                    <a:pt x="2758" y="0"/>
                    <a:pt x="6161" y="0"/>
                  </a:cubicBezTo>
                  <a:close/>
                </a:path>
              </a:pathLst>
            </a:custGeom>
            <a:solidFill>
              <a:srgbClr val="E2A9DD"/>
            </a:solidFill>
          </p:spPr>
          <p:txBody>
            <a:bodyPr/>
            <a:lstStyle/>
            <a:p>
              <a:endParaRPr lang="en-US"/>
            </a:p>
          </p:txBody>
        </p:sp>
        <p:sp>
          <p:nvSpPr>
            <p:cNvPr id="8" name="TextBox 8"/>
            <p:cNvSpPr txBox="1"/>
            <p:nvPr/>
          </p:nvSpPr>
          <p:spPr>
            <a:xfrm>
              <a:off x="0" y="0"/>
              <a:ext cx="4964548" cy="1332021"/>
            </a:xfrm>
            <a:prstGeom prst="rect">
              <a:avLst/>
            </a:prstGeom>
          </p:spPr>
          <p:txBody>
            <a:bodyPr lIns="50800" tIns="50800" rIns="50800" bIns="50800" rtlCol="0" anchor="ctr"/>
            <a:lstStyle/>
            <a:p>
              <a:pPr algn="ctr">
                <a:lnSpc>
                  <a:spcPts val="2879"/>
                </a:lnSpc>
              </a:pPr>
              <a:endParaRPr/>
            </a:p>
          </p:txBody>
        </p:sp>
      </p:grpSp>
      <p:pic>
        <p:nvPicPr>
          <p:cNvPr id="9" name="Picture 9"/>
          <p:cNvPicPr>
            <a:picLocks noChangeAspect="1"/>
          </p:cNvPicPr>
          <p:nvPr/>
        </p:nvPicPr>
        <p:blipFill>
          <a:blip r:embed="rId2"/>
          <a:stretch>
            <a:fillRect/>
          </a:stretch>
        </p:blipFill>
        <p:spPr>
          <a:xfrm>
            <a:off x="316608" y="4155861"/>
            <a:ext cx="8545102" cy="1967089"/>
          </a:xfrm>
          <a:prstGeom prst="rect">
            <a:avLst/>
          </a:prstGeom>
        </p:spPr>
      </p:pic>
      <p:sp>
        <p:nvSpPr>
          <p:cNvPr id="10" name="TextBox 10"/>
          <p:cNvSpPr txBox="1"/>
          <p:nvPr/>
        </p:nvSpPr>
        <p:spPr>
          <a:xfrm>
            <a:off x="1028700" y="5668033"/>
            <a:ext cx="7120918" cy="549910"/>
          </a:xfrm>
          <a:prstGeom prst="rect">
            <a:avLst/>
          </a:prstGeom>
        </p:spPr>
        <p:txBody>
          <a:bodyPr lIns="0" tIns="0" rIns="0" bIns="0" rtlCol="0" anchor="t">
            <a:spAutoFit/>
          </a:bodyPr>
          <a:lstStyle/>
          <a:p>
            <a:pPr algn="l">
              <a:lnSpc>
                <a:spcPts val="2239"/>
              </a:lnSpc>
            </a:pPr>
            <a:r>
              <a:rPr lang="en-US" sz="1599">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pic>
        <p:nvPicPr>
          <p:cNvPr id="11" name="Picture 11"/>
          <p:cNvPicPr>
            <a:picLocks noChangeAspect="1"/>
          </p:cNvPicPr>
          <p:nvPr/>
        </p:nvPicPr>
        <p:blipFill>
          <a:blip r:embed="rId3"/>
          <a:stretch>
            <a:fillRect/>
          </a:stretch>
        </p:blipFill>
        <p:spPr>
          <a:xfrm>
            <a:off x="316771" y="6335579"/>
            <a:ext cx="8543146" cy="1966763"/>
          </a:xfrm>
          <a:prstGeom prst="rect">
            <a:avLst/>
          </a:prstGeom>
        </p:spPr>
      </p:pic>
      <p:sp>
        <p:nvSpPr>
          <p:cNvPr id="12" name="TextBox 12"/>
          <p:cNvSpPr txBox="1"/>
          <p:nvPr/>
        </p:nvSpPr>
        <p:spPr>
          <a:xfrm>
            <a:off x="1028700" y="7847588"/>
            <a:ext cx="7120918" cy="549910"/>
          </a:xfrm>
          <a:prstGeom prst="rect">
            <a:avLst/>
          </a:prstGeom>
        </p:spPr>
        <p:txBody>
          <a:bodyPr lIns="0" tIns="0" rIns="0" bIns="0" rtlCol="0" anchor="t">
            <a:spAutoFit/>
          </a:bodyPr>
          <a:lstStyle/>
          <a:p>
            <a:pPr algn="l">
              <a:lnSpc>
                <a:spcPts val="2239"/>
              </a:lnSpc>
            </a:pPr>
            <a:r>
              <a:rPr lang="en-US" sz="1599">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pic>
        <p:nvPicPr>
          <p:cNvPr id="13" name="Picture 13"/>
          <p:cNvPicPr>
            <a:picLocks noChangeAspect="1"/>
          </p:cNvPicPr>
          <p:nvPr/>
        </p:nvPicPr>
        <p:blipFill>
          <a:blip r:embed="rId4"/>
          <a:stretch>
            <a:fillRect/>
          </a:stretch>
        </p:blipFill>
        <p:spPr>
          <a:xfrm>
            <a:off x="8746387" y="4154669"/>
            <a:ext cx="8559414" cy="1969474"/>
          </a:xfrm>
          <a:prstGeom prst="rect">
            <a:avLst/>
          </a:prstGeom>
        </p:spPr>
      </p:pic>
      <p:sp>
        <p:nvSpPr>
          <p:cNvPr id="14" name="TextBox 14"/>
          <p:cNvSpPr txBox="1"/>
          <p:nvPr/>
        </p:nvSpPr>
        <p:spPr>
          <a:xfrm>
            <a:off x="9459671" y="5668033"/>
            <a:ext cx="7120918" cy="549910"/>
          </a:xfrm>
          <a:prstGeom prst="rect">
            <a:avLst/>
          </a:prstGeom>
        </p:spPr>
        <p:txBody>
          <a:bodyPr lIns="0" tIns="0" rIns="0" bIns="0" rtlCol="0" anchor="t">
            <a:spAutoFit/>
          </a:bodyPr>
          <a:lstStyle/>
          <a:p>
            <a:pPr algn="l">
              <a:lnSpc>
                <a:spcPts val="2239"/>
              </a:lnSpc>
            </a:pPr>
            <a:r>
              <a:rPr lang="en-US" sz="1599">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pic>
        <p:nvPicPr>
          <p:cNvPr id="15" name="Picture 15"/>
          <p:cNvPicPr>
            <a:picLocks noChangeAspect="1"/>
          </p:cNvPicPr>
          <p:nvPr/>
        </p:nvPicPr>
        <p:blipFill>
          <a:blip r:embed="rId5"/>
          <a:stretch>
            <a:fillRect/>
          </a:stretch>
        </p:blipFill>
        <p:spPr>
          <a:xfrm>
            <a:off x="8747864" y="6335701"/>
            <a:ext cx="8541680" cy="1966518"/>
          </a:xfrm>
          <a:prstGeom prst="rect">
            <a:avLst/>
          </a:prstGeom>
        </p:spPr>
      </p:pic>
      <p:sp>
        <p:nvSpPr>
          <p:cNvPr id="16" name="TextBox 16"/>
          <p:cNvSpPr txBox="1"/>
          <p:nvPr/>
        </p:nvSpPr>
        <p:spPr>
          <a:xfrm>
            <a:off x="9459671" y="7847588"/>
            <a:ext cx="7120918" cy="549910"/>
          </a:xfrm>
          <a:prstGeom prst="rect">
            <a:avLst/>
          </a:prstGeom>
        </p:spPr>
        <p:txBody>
          <a:bodyPr lIns="0" tIns="0" rIns="0" bIns="0" rtlCol="0" anchor="t">
            <a:spAutoFit/>
          </a:bodyPr>
          <a:lstStyle/>
          <a:p>
            <a:pPr algn="l">
              <a:lnSpc>
                <a:spcPts val="2239"/>
              </a:lnSpc>
            </a:pPr>
            <a:r>
              <a:rPr lang="en-US" sz="1599">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pic>
        <p:nvPicPr>
          <p:cNvPr id="4" name="Picture 4"/>
          <p:cNvPicPr>
            <a:picLocks noChangeAspect="1"/>
          </p:cNvPicPr>
          <p:nvPr/>
        </p:nvPicPr>
        <p:blipFill>
          <a:blip r:embed="rId2"/>
          <a:stretch>
            <a:fillRect/>
          </a:stretch>
        </p:blipFill>
        <p:spPr>
          <a:xfrm>
            <a:off x="1188217" y="2419326"/>
            <a:ext cx="7853704" cy="5041816"/>
          </a:xfrm>
          <a:prstGeom prst="rect">
            <a:avLst/>
          </a:prstGeom>
        </p:spPr>
      </p:pic>
      <p:sp>
        <p:nvSpPr>
          <p:cNvPr id="5" name="TextBox 5"/>
          <p:cNvSpPr txBox="1"/>
          <p:nvPr/>
        </p:nvSpPr>
        <p:spPr>
          <a:xfrm>
            <a:off x="4157719" y="1595521"/>
            <a:ext cx="9972562" cy="973455"/>
          </a:xfrm>
          <a:prstGeom prst="rect">
            <a:avLst/>
          </a:prstGeom>
        </p:spPr>
        <p:txBody>
          <a:bodyPr lIns="0" tIns="0" rIns="0" bIns="0" rtlCol="0" anchor="t">
            <a:spAutoFit/>
          </a:bodyPr>
          <a:lstStyle/>
          <a:p>
            <a:pPr algn="ctr">
              <a:lnSpc>
                <a:spcPts val="7200"/>
              </a:lnSpc>
            </a:pPr>
            <a:r>
              <a:rPr lang="en-US" sz="7200" spc="288">
                <a:solidFill>
                  <a:srgbClr val="5B19EC"/>
                </a:solidFill>
                <a:latin typeface="Maragsa"/>
                <a:ea typeface="Maragsa"/>
                <a:cs typeface="Maragsa"/>
                <a:sym typeface="Maragsa"/>
              </a:rPr>
              <a:t>IMPORTANT NUMBERS</a:t>
            </a:r>
          </a:p>
        </p:txBody>
      </p:sp>
      <p:pic>
        <p:nvPicPr>
          <p:cNvPr id="6" name="Picture 6"/>
          <p:cNvPicPr>
            <a:picLocks noChangeAspect="1"/>
          </p:cNvPicPr>
          <p:nvPr/>
        </p:nvPicPr>
        <p:blipFill>
          <a:blip r:embed="rId3"/>
          <a:stretch>
            <a:fillRect/>
          </a:stretch>
        </p:blipFill>
        <p:spPr>
          <a:xfrm>
            <a:off x="8848243" y="2353020"/>
            <a:ext cx="8649378" cy="5171548"/>
          </a:xfrm>
          <a:prstGeom prst="rect">
            <a:avLst/>
          </a:prstGeom>
        </p:spPr>
      </p:pic>
      <p:sp>
        <p:nvSpPr>
          <p:cNvPr id="7" name="TextBox 7"/>
          <p:cNvSpPr txBox="1"/>
          <p:nvPr/>
        </p:nvSpPr>
        <p:spPr>
          <a:xfrm>
            <a:off x="3482224" y="7246828"/>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01</a:t>
            </a:r>
          </a:p>
        </p:txBody>
      </p:sp>
      <p:sp>
        <p:nvSpPr>
          <p:cNvPr id="8" name="TextBox 8"/>
          <p:cNvSpPr txBox="1"/>
          <p:nvPr/>
        </p:nvSpPr>
        <p:spPr>
          <a:xfrm>
            <a:off x="1486963" y="7960957"/>
            <a:ext cx="7256211" cy="1118235"/>
          </a:xfrm>
          <a:prstGeom prst="rect">
            <a:avLst/>
          </a:prstGeom>
        </p:spPr>
        <p:txBody>
          <a:bodyPr lIns="0" tIns="0" rIns="0" bIns="0" rtlCol="0" anchor="t">
            <a:spAutoFit/>
          </a:bodyPr>
          <a:lstStyle/>
          <a:p>
            <a:pPr algn="ctr">
              <a:lnSpc>
                <a:spcPts val="2940"/>
              </a:lnSpc>
            </a:pPr>
            <a:r>
              <a:rPr lang="en-US" sz="2100" dirty="0">
                <a:solidFill>
                  <a:srgbClr val="2B1C09"/>
                </a:solidFill>
                <a:latin typeface="Quattrocento"/>
                <a:ea typeface="Quattrocento"/>
                <a:cs typeface="Quattrocento"/>
                <a:sym typeface="Quattrocento"/>
              </a:rPr>
              <a:t>Lorem ipsum dolor sit </a:t>
            </a:r>
            <a:r>
              <a:rPr lang="en-US" sz="2100" dirty="0" err="1">
                <a:solidFill>
                  <a:srgbClr val="2B1C09"/>
                </a:solidFill>
                <a:latin typeface="Quattrocento"/>
                <a:ea typeface="Quattrocento"/>
                <a:cs typeface="Quattrocento"/>
                <a:sym typeface="Quattrocento"/>
              </a:rPr>
              <a:t>amet</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consectetur</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adipiscing</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elit</a:t>
            </a:r>
            <a:r>
              <a:rPr lang="en-US" sz="2100" dirty="0">
                <a:solidFill>
                  <a:srgbClr val="2B1C09"/>
                </a:solidFill>
                <a:latin typeface="Quattrocento"/>
                <a:ea typeface="Quattrocento"/>
                <a:cs typeface="Quattrocento"/>
                <a:sym typeface="Quattrocento"/>
              </a:rPr>
              <a:t>, sed do </a:t>
            </a:r>
            <a:r>
              <a:rPr lang="en-US" sz="2100" dirty="0" err="1">
                <a:solidFill>
                  <a:srgbClr val="2B1C09"/>
                </a:solidFill>
                <a:latin typeface="Quattrocento"/>
                <a:ea typeface="Quattrocento"/>
                <a:cs typeface="Quattrocento"/>
                <a:sym typeface="Quattrocento"/>
              </a:rPr>
              <a:t>eiusmod</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tempor</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incididunt</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ut</a:t>
            </a:r>
            <a:r>
              <a:rPr lang="en-US" sz="2100" dirty="0">
                <a:solidFill>
                  <a:srgbClr val="2B1C09"/>
                </a:solidFill>
                <a:latin typeface="Quattrocento"/>
                <a:ea typeface="Quattrocento"/>
                <a:cs typeface="Quattrocento"/>
                <a:sym typeface="Quattrocento"/>
              </a:rPr>
              <a:t> labore et dolore magna </a:t>
            </a:r>
            <a:r>
              <a:rPr lang="en-US" sz="2100" dirty="0" err="1">
                <a:solidFill>
                  <a:srgbClr val="2B1C09"/>
                </a:solidFill>
                <a:latin typeface="Quattrocento"/>
                <a:ea typeface="Quattrocento"/>
                <a:cs typeface="Quattrocento"/>
                <a:sym typeface="Quattrocento"/>
              </a:rPr>
              <a:t>aliqua</a:t>
            </a:r>
            <a:r>
              <a:rPr lang="en-US" sz="2100" dirty="0">
                <a:solidFill>
                  <a:srgbClr val="2B1C09"/>
                </a:solidFill>
                <a:latin typeface="Quattrocento"/>
                <a:ea typeface="Quattrocento"/>
                <a:cs typeface="Quattrocento"/>
                <a:sym typeface="Quattrocento"/>
              </a:rPr>
              <a:t>. Nunc </a:t>
            </a:r>
            <a:r>
              <a:rPr lang="en-US" sz="2100" dirty="0" err="1">
                <a:solidFill>
                  <a:srgbClr val="2B1C09"/>
                </a:solidFill>
                <a:latin typeface="Quattrocento"/>
                <a:ea typeface="Quattrocento"/>
                <a:cs typeface="Quattrocento"/>
                <a:sym typeface="Quattrocento"/>
              </a:rPr>
              <a:t>aliquet</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bibendum</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enim</a:t>
            </a:r>
            <a:r>
              <a:rPr lang="en-US" sz="2100" dirty="0">
                <a:solidFill>
                  <a:srgbClr val="2B1C09"/>
                </a:solidFill>
                <a:latin typeface="Quattrocento"/>
                <a:ea typeface="Quattrocento"/>
                <a:cs typeface="Quattrocento"/>
                <a:sym typeface="Quattrocento"/>
              </a:rPr>
              <a:t> </a:t>
            </a:r>
            <a:r>
              <a:rPr lang="en-US" sz="2100" dirty="0" err="1">
                <a:solidFill>
                  <a:srgbClr val="2B1C09"/>
                </a:solidFill>
                <a:latin typeface="Quattrocento"/>
                <a:ea typeface="Quattrocento"/>
                <a:cs typeface="Quattrocento"/>
                <a:sym typeface="Quattrocento"/>
              </a:rPr>
              <a:t>facilisis</a:t>
            </a:r>
            <a:r>
              <a:rPr lang="en-US" sz="2100" dirty="0">
                <a:solidFill>
                  <a:srgbClr val="2B1C09"/>
                </a:solidFill>
                <a:latin typeface="Quattrocento"/>
                <a:ea typeface="Quattrocento"/>
                <a:cs typeface="Quattrocento"/>
                <a:sym typeface="Quattrocento"/>
              </a:rPr>
              <a:t> gravida. </a:t>
            </a:r>
          </a:p>
        </p:txBody>
      </p:sp>
      <p:sp>
        <p:nvSpPr>
          <p:cNvPr id="9" name="TextBox 9"/>
          <p:cNvSpPr txBox="1"/>
          <p:nvPr/>
        </p:nvSpPr>
        <p:spPr>
          <a:xfrm>
            <a:off x="11540087" y="7245388"/>
            <a:ext cx="3265689" cy="547370"/>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Point 02</a:t>
            </a:r>
          </a:p>
        </p:txBody>
      </p:sp>
      <p:sp>
        <p:nvSpPr>
          <p:cNvPr id="10" name="TextBox 10"/>
          <p:cNvSpPr txBox="1"/>
          <p:nvPr/>
        </p:nvSpPr>
        <p:spPr>
          <a:xfrm>
            <a:off x="9544826" y="7959517"/>
            <a:ext cx="7256211" cy="1118235"/>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incididunt ut labore et dolore magna aliqua. Nunc aliquet bibendum enim facilisis gravida.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sp>
        <p:nvSpPr>
          <p:cNvPr id="4" name="TextBox 4"/>
          <p:cNvSpPr txBox="1"/>
          <p:nvPr/>
        </p:nvSpPr>
        <p:spPr>
          <a:xfrm>
            <a:off x="5602093" y="1942761"/>
            <a:ext cx="6723560" cy="1291590"/>
          </a:xfrm>
          <a:prstGeom prst="rect">
            <a:avLst/>
          </a:prstGeom>
        </p:spPr>
        <p:txBody>
          <a:bodyPr lIns="0" tIns="0" rIns="0" bIns="0" rtlCol="0" anchor="t">
            <a:spAutoFit/>
          </a:bodyPr>
          <a:lstStyle/>
          <a:p>
            <a:pPr algn="ctr">
              <a:lnSpc>
                <a:spcPts val="9600"/>
              </a:lnSpc>
            </a:pPr>
            <a:r>
              <a:rPr lang="en-US" sz="9600" spc="384">
                <a:solidFill>
                  <a:srgbClr val="5B19EC"/>
                </a:solidFill>
                <a:latin typeface="Maragsa"/>
                <a:ea typeface="Maragsa"/>
                <a:cs typeface="Maragsa"/>
                <a:sym typeface="Maragsa"/>
              </a:rPr>
              <a:t>1,234,567</a:t>
            </a:r>
          </a:p>
        </p:txBody>
      </p:sp>
      <p:sp>
        <p:nvSpPr>
          <p:cNvPr id="5" name="TextBox 5"/>
          <p:cNvSpPr txBox="1"/>
          <p:nvPr/>
        </p:nvSpPr>
        <p:spPr>
          <a:xfrm>
            <a:off x="7384729" y="3167676"/>
            <a:ext cx="3158288" cy="547370"/>
          </a:xfrm>
          <a:prstGeom prst="rect">
            <a:avLst/>
          </a:prstGeom>
        </p:spPr>
        <p:txBody>
          <a:bodyPr lIns="0" tIns="0" rIns="0" bIns="0" rtlCol="0" anchor="t">
            <a:spAutoFit/>
          </a:bodyPr>
          <a:lstStyle/>
          <a:p>
            <a:pPr algn="ctr">
              <a:lnSpc>
                <a:spcPts val="4480"/>
              </a:lnSpc>
            </a:pPr>
            <a:r>
              <a:rPr lang="en-US" sz="3200" b="1">
                <a:solidFill>
                  <a:srgbClr val="2E2E2E"/>
                </a:solidFill>
                <a:latin typeface="Quattrocento Bold"/>
                <a:ea typeface="Quattrocento Bold"/>
                <a:cs typeface="Quattrocento Bold"/>
                <a:sym typeface="Quattrocento Bold"/>
              </a:rPr>
              <a:t>Point 01</a:t>
            </a:r>
          </a:p>
        </p:txBody>
      </p:sp>
      <p:sp>
        <p:nvSpPr>
          <p:cNvPr id="6" name="TextBox 6"/>
          <p:cNvSpPr txBox="1"/>
          <p:nvPr/>
        </p:nvSpPr>
        <p:spPr>
          <a:xfrm>
            <a:off x="5768709" y="3992584"/>
            <a:ext cx="6939936" cy="746760"/>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sp>
        <p:nvSpPr>
          <p:cNvPr id="7" name="TextBox 7"/>
          <p:cNvSpPr txBox="1"/>
          <p:nvPr/>
        </p:nvSpPr>
        <p:spPr>
          <a:xfrm>
            <a:off x="5637350" y="5720419"/>
            <a:ext cx="6723560" cy="1291590"/>
          </a:xfrm>
          <a:prstGeom prst="rect">
            <a:avLst/>
          </a:prstGeom>
        </p:spPr>
        <p:txBody>
          <a:bodyPr lIns="0" tIns="0" rIns="0" bIns="0" rtlCol="0" anchor="t">
            <a:spAutoFit/>
          </a:bodyPr>
          <a:lstStyle/>
          <a:p>
            <a:pPr algn="ctr">
              <a:lnSpc>
                <a:spcPts val="9600"/>
              </a:lnSpc>
            </a:pPr>
            <a:r>
              <a:rPr lang="en-US" sz="9600" spc="384">
                <a:solidFill>
                  <a:srgbClr val="5B19EC"/>
                </a:solidFill>
                <a:latin typeface="Maragsa"/>
                <a:ea typeface="Maragsa"/>
                <a:cs typeface="Maragsa"/>
                <a:sym typeface="Maragsa"/>
              </a:rPr>
              <a:t>12,345,678</a:t>
            </a:r>
          </a:p>
        </p:txBody>
      </p:sp>
      <p:sp>
        <p:nvSpPr>
          <p:cNvPr id="8" name="TextBox 8"/>
          <p:cNvSpPr txBox="1"/>
          <p:nvPr/>
        </p:nvSpPr>
        <p:spPr>
          <a:xfrm>
            <a:off x="7419986" y="6945334"/>
            <a:ext cx="3158288" cy="547370"/>
          </a:xfrm>
          <a:prstGeom prst="rect">
            <a:avLst/>
          </a:prstGeom>
        </p:spPr>
        <p:txBody>
          <a:bodyPr lIns="0" tIns="0" rIns="0" bIns="0" rtlCol="0" anchor="t">
            <a:spAutoFit/>
          </a:bodyPr>
          <a:lstStyle/>
          <a:p>
            <a:pPr algn="ctr">
              <a:lnSpc>
                <a:spcPts val="4480"/>
              </a:lnSpc>
            </a:pPr>
            <a:r>
              <a:rPr lang="en-US" sz="3200" b="1">
                <a:solidFill>
                  <a:srgbClr val="2E2E2E"/>
                </a:solidFill>
                <a:latin typeface="Quattrocento Bold"/>
                <a:ea typeface="Quattrocento Bold"/>
                <a:cs typeface="Quattrocento Bold"/>
                <a:sym typeface="Quattrocento Bold"/>
              </a:rPr>
              <a:t>Point 02</a:t>
            </a:r>
          </a:p>
        </p:txBody>
      </p:sp>
      <p:sp>
        <p:nvSpPr>
          <p:cNvPr id="9" name="TextBox 9"/>
          <p:cNvSpPr txBox="1"/>
          <p:nvPr/>
        </p:nvSpPr>
        <p:spPr>
          <a:xfrm>
            <a:off x="5579355" y="7768929"/>
            <a:ext cx="7129290" cy="746760"/>
          </a:xfrm>
          <a:prstGeom prst="rect">
            <a:avLst/>
          </a:prstGeom>
        </p:spPr>
        <p:txBody>
          <a:bodyPr lIns="0" tIns="0" rIns="0" bIns="0" rtlCol="0" anchor="t">
            <a:spAutoFit/>
          </a:bodyPr>
          <a:lstStyle/>
          <a:p>
            <a:pPr algn="ctr">
              <a:lnSpc>
                <a:spcPts val="2940"/>
              </a:lnSpc>
            </a:pPr>
            <a:r>
              <a:rPr lang="en-US" sz="2100">
                <a:solidFill>
                  <a:srgbClr val="2B1C09"/>
                </a:solidFill>
                <a:latin typeface="Quattrocento"/>
                <a:ea typeface="Quattrocento"/>
                <a:cs typeface="Quattrocento"/>
                <a:sym typeface="Quattrocento"/>
              </a:rPr>
              <a:t>Lorem ipsum dolor sit amet, consectetur adipiscing elit, sed do eiusmod tempor ut labore et dolore magna aliqua. </a:t>
            </a:r>
          </a:p>
        </p:txBody>
      </p:sp>
      <p:grpSp>
        <p:nvGrpSpPr>
          <p:cNvPr id="10" name="Group 10"/>
          <p:cNvGrpSpPr/>
          <p:nvPr/>
        </p:nvGrpSpPr>
        <p:grpSpPr>
          <a:xfrm>
            <a:off x="430851" y="1028700"/>
            <a:ext cx="4139045" cy="8229600"/>
            <a:chOff x="0" y="0"/>
            <a:chExt cx="641246" cy="1274980"/>
          </a:xfrm>
        </p:grpSpPr>
        <p:sp>
          <p:nvSpPr>
            <p:cNvPr id="11" name="Freeform 11"/>
            <p:cNvSpPr/>
            <p:nvPr/>
          </p:nvSpPr>
          <p:spPr>
            <a:xfrm>
              <a:off x="0" y="0"/>
              <a:ext cx="641246" cy="1274980"/>
            </a:xfrm>
            <a:custGeom>
              <a:avLst/>
              <a:gdLst/>
              <a:ahLst/>
              <a:cxnLst/>
              <a:rect l="l" t="t" r="r" b="b"/>
              <a:pathLst>
                <a:path w="641246" h="1274980">
                  <a:moveTo>
                    <a:pt x="43021" y="0"/>
                  </a:moveTo>
                  <a:lnTo>
                    <a:pt x="598226" y="0"/>
                  </a:lnTo>
                  <a:cubicBezTo>
                    <a:pt x="621985" y="0"/>
                    <a:pt x="641246" y="19261"/>
                    <a:pt x="641246" y="43021"/>
                  </a:cubicBezTo>
                  <a:lnTo>
                    <a:pt x="641246" y="1231960"/>
                  </a:lnTo>
                  <a:cubicBezTo>
                    <a:pt x="641246" y="1243370"/>
                    <a:pt x="636714" y="1254312"/>
                    <a:pt x="628646" y="1262380"/>
                  </a:cubicBezTo>
                  <a:cubicBezTo>
                    <a:pt x="620578" y="1270448"/>
                    <a:pt x="609636" y="1274980"/>
                    <a:pt x="598226" y="1274980"/>
                  </a:cubicBezTo>
                  <a:lnTo>
                    <a:pt x="43021" y="1274980"/>
                  </a:lnTo>
                  <a:cubicBezTo>
                    <a:pt x="19261" y="1274980"/>
                    <a:pt x="0" y="1255719"/>
                    <a:pt x="0" y="1231960"/>
                  </a:cubicBezTo>
                  <a:lnTo>
                    <a:pt x="0" y="43021"/>
                  </a:lnTo>
                  <a:cubicBezTo>
                    <a:pt x="0" y="19261"/>
                    <a:pt x="19261" y="0"/>
                    <a:pt x="43021" y="0"/>
                  </a:cubicBezTo>
                  <a:close/>
                </a:path>
              </a:pathLst>
            </a:custGeom>
            <a:blipFill>
              <a:blip r:embed="rId2"/>
              <a:stretch>
                <a:fillRect l="-98935" r="-98935"/>
              </a:stretch>
            </a:blipFill>
          </p:spPr>
          <p:txBody>
            <a:bodyPr/>
            <a:lstStyle/>
            <a:p>
              <a:endParaRPr lang="en-US"/>
            </a:p>
          </p:txBody>
        </p:sp>
      </p:grpSp>
      <p:grpSp>
        <p:nvGrpSpPr>
          <p:cNvPr id="12" name="Group 12"/>
          <p:cNvGrpSpPr/>
          <p:nvPr/>
        </p:nvGrpSpPr>
        <p:grpSpPr>
          <a:xfrm>
            <a:off x="13718104" y="1028700"/>
            <a:ext cx="4139045" cy="8229600"/>
            <a:chOff x="0" y="0"/>
            <a:chExt cx="641246" cy="1274980"/>
          </a:xfrm>
        </p:grpSpPr>
        <p:sp>
          <p:nvSpPr>
            <p:cNvPr id="13" name="Freeform 13"/>
            <p:cNvSpPr/>
            <p:nvPr/>
          </p:nvSpPr>
          <p:spPr>
            <a:xfrm>
              <a:off x="0" y="0"/>
              <a:ext cx="641246" cy="1274980"/>
            </a:xfrm>
            <a:custGeom>
              <a:avLst/>
              <a:gdLst/>
              <a:ahLst/>
              <a:cxnLst/>
              <a:rect l="l" t="t" r="r" b="b"/>
              <a:pathLst>
                <a:path w="641246" h="1274980">
                  <a:moveTo>
                    <a:pt x="43021" y="0"/>
                  </a:moveTo>
                  <a:lnTo>
                    <a:pt x="598226" y="0"/>
                  </a:lnTo>
                  <a:cubicBezTo>
                    <a:pt x="621985" y="0"/>
                    <a:pt x="641246" y="19261"/>
                    <a:pt x="641246" y="43021"/>
                  </a:cubicBezTo>
                  <a:lnTo>
                    <a:pt x="641246" y="1231960"/>
                  </a:lnTo>
                  <a:cubicBezTo>
                    <a:pt x="641246" y="1243370"/>
                    <a:pt x="636714" y="1254312"/>
                    <a:pt x="628646" y="1262380"/>
                  </a:cubicBezTo>
                  <a:cubicBezTo>
                    <a:pt x="620578" y="1270448"/>
                    <a:pt x="609636" y="1274980"/>
                    <a:pt x="598226" y="1274980"/>
                  </a:cubicBezTo>
                  <a:lnTo>
                    <a:pt x="43021" y="1274980"/>
                  </a:lnTo>
                  <a:cubicBezTo>
                    <a:pt x="19261" y="1274980"/>
                    <a:pt x="0" y="1255719"/>
                    <a:pt x="0" y="1231960"/>
                  </a:cubicBezTo>
                  <a:lnTo>
                    <a:pt x="0" y="43021"/>
                  </a:lnTo>
                  <a:cubicBezTo>
                    <a:pt x="0" y="19261"/>
                    <a:pt x="19261" y="0"/>
                    <a:pt x="43021" y="0"/>
                  </a:cubicBezTo>
                  <a:close/>
                </a:path>
              </a:pathLst>
            </a:custGeom>
            <a:blipFill>
              <a:blip r:embed="rId2"/>
              <a:stretch>
                <a:fillRect l="-48616" r="-149253"/>
              </a:stretch>
            </a:blipFill>
          </p:spPr>
          <p:txBody>
            <a:bodyPr/>
            <a:lstStyle/>
            <a:p>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grpSp>
        <p:nvGrpSpPr>
          <p:cNvPr id="4" name="Group 4"/>
          <p:cNvGrpSpPr/>
          <p:nvPr/>
        </p:nvGrpSpPr>
        <p:grpSpPr>
          <a:xfrm>
            <a:off x="8962480" y="1757452"/>
            <a:ext cx="8115300" cy="6886954"/>
            <a:chOff x="0" y="0"/>
            <a:chExt cx="2137363" cy="1813848"/>
          </a:xfrm>
        </p:grpSpPr>
        <p:sp>
          <p:nvSpPr>
            <p:cNvPr id="5" name="Freeform 5"/>
            <p:cNvSpPr/>
            <p:nvPr/>
          </p:nvSpPr>
          <p:spPr>
            <a:xfrm>
              <a:off x="0" y="0"/>
              <a:ext cx="2137363" cy="1813848"/>
            </a:xfrm>
            <a:custGeom>
              <a:avLst/>
              <a:gdLst/>
              <a:ahLst/>
              <a:cxnLst/>
              <a:rect l="l" t="t" r="r" b="b"/>
              <a:pathLst>
                <a:path w="2137363" h="1813848">
                  <a:moveTo>
                    <a:pt x="14310" y="0"/>
                  </a:moveTo>
                  <a:lnTo>
                    <a:pt x="2123053" y="0"/>
                  </a:lnTo>
                  <a:cubicBezTo>
                    <a:pt x="2126848" y="0"/>
                    <a:pt x="2130488" y="1508"/>
                    <a:pt x="2133172" y="4191"/>
                  </a:cubicBezTo>
                  <a:cubicBezTo>
                    <a:pt x="2135855" y="6875"/>
                    <a:pt x="2137363" y="10515"/>
                    <a:pt x="2137363" y="14310"/>
                  </a:cubicBezTo>
                  <a:lnTo>
                    <a:pt x="2137363" y="1799538"/>
                  </a:lnTo>
                  <a:cubicBezTo>
                    <a:pt x="2137363" y="1803333"/>
                    <a:pt x="2135855" y="1806973"/>
                    <a:pt x="2133172" y="1809657"/>
                  </a:cubicBezTo>
                  <a:cubicBezTo>
                    <a:pt x="2130488" y="1812340"/>
                    <a:pt x="2126848" y="1813848"/>
                    <a:pt x="2123053" y="1813848"/>
                  </a:cubicBezTo>
                  <a:lnTo>
                    <a:pt x="14310" y="1813848"/>
                  </a:lnTo>
                  <a:cubicBezTo>
                    <a:pt x="10515" y="1813848"/>
                    <a:pt x="6875" y="1812340"/>
                    <a:pt x="4191" y="1809657"/>
                  </a:cubicBezTo>
                  <a:cubicBezTo>
                    <a:pt x="1508" y="1806973"/>
                    <a:pt x="0" y="1803333"/>
                    <a:pt x="0" y="1799538"/>
                  </a:cubicBezTo>
                  <a:lnTo>
                    <a:pt x="0" y="14310"/>
                  </a:lnTo>
                  <a:cubicBezTo>
                    <a:pt x="0" y="10515"/>
                    <a:pt x="1508" y="6875"/>
                    <a:pt x="4191" y="4191"/>
                  </a:cubicBezTo>
                  <a:cubicBezTo>
                    <a:pt x="6875" y="1508"/>
                    <a:pt x="10515" y="0"/>
                    <a:pt x="14310" y="0"/>
                  </a:cubicBezTo>
                  <a:close/>
                </a:path>
              </a:pathLst>
            </a:custGeom>
            <a:solidFill>
              <a:srgbClr val="E2A9DD"/>
            </a:solidFill>
          </p:spPr>
          <p:txBody>
            <a:bodyPr/>
            <a:lstStyle/>
            <a:p>
              <a:endParaRPr lang="en-US"/>
            </a:p>
          </p:txBody>
        </p:sp>
        <p:sp>
          <p:nvSpPr>
            <p:cNvPr id="6" name="TextBox 6"/>
            <p:cNvSpPr txBox="1"/>
            <p:nvPr/>
          </p:nvSpPr>
          <p:spPr>
            <a:xfrm>
              <a:off x="0" y="0"/>
              <a:ext cx="2137363" cy="1813848"/>
            </a:xfrm>
            <a:prstGeom prst="rect">
              <a:avLst/>
            </a:prstGeom>
          </p:spPr>
          <p:txBody>
            <a:bodyPr lIns="50800" tIns="50800" rIns="50800" bIns="50800" rtlCol="0" anchor="ctr"/>
            <a:lstStyle/>
            <a:p>
              <a:pPr algn="ctr">
                <a:lnSpc>
                  <a:spcPts val="2879"/>
                </a:lnSpc>
              </a:pPr>
              <a:endParaRPr/>
            </a:p>
          </p:txBody>
        </p:sp>
      </p:grpSp>
      <p:sp>
        <p:nvSpPr>
          <p:cNvPr id="7" name="TextBox 7"/>
          <p:cNvSpPr txBox="1"/>
          <p:nvPr/>
        </p:nvSpPr>
        <p:spPr>
          <a:xfrm>
            <a:off x="9690262" y="2717564"/>
            <a:ext cx="6659735" cy="3939540"/>
          </a:xfrm>
          <a:prstGeom prst="rect">
            <a:avLst/>
          </a:prstGeom>
        </p:spPr>
        <p:txBody>
          <a:bodyPr lIns="0" tIns="0" rIns="0" bIns="0" rtlCol="0" anchor="t">
            <a:spAutoFit/>
          </a:bodyPr>
          <a:lstStyle/>
          <a:p>
            <a:pPr algn="ctr">
              <a:lnSpc>
                <a:spcPts val="6240"/>
              </a:lnSpc>
            </a:pPr>
            <a:r>
              <a:rPr lang="en-US" sz="4800" spc="192">
                <a:solidFill>
                  <a:srgbClr val="5B19EC"/>
                </a:solidFill>
                <a:latin typeface="Maragsa"/>
                <a:ea typeface="Maragsa"/>
                <a:cs typeface="Maragsa"/>
                <a:sym typeface="Maragsa"/>
              </a:rPr>
              <a:t>“This is a quote, words full of wisdom that someone important said and can make the reader get inspired.”</a:t>
            </a:r>
          </a:p>
        </p:txBody>
      </p:sp>
      <p:sp>
        <p:nvSpPr>
          <p:cNvPr id="8" name="TextBox 8"/>
          <p:cNvSpPr txBox="1"/>
          <p:nvPr/>
        </p:nvSpPr>
        <p:spPr>
          <a:xfrm>
            <a:off x="11440986" y="7145814"/>
            <a:ext cx="3158288" cy="490855"/>
          </a:xfrm>
          <a:prstGeom prst="rect">
            <a:avLst/>
          </a:prstGeom>
        </p:spPr>
        <p:txBody>
          <a:bodyPr lIns="0" tIns="0" rIns="0" bIns="0" rtlCol="0" anchor="t">
            <a:spAutoFit/>
          </a:bodyPr>
          <a:lstStyle/>
          <a:p>
            <a:pPr algn="ctr">
              <a:lnSpc>
                <a:spcPts val="3919"/>
              </a:lnSpc>
            </a:pPr>
            <a:r>
              <a:rPr lang="en-US" sz="2799" b="1">
                <a:solidFill>
                  <a:srgbClr val="2E2E2E"/>
                </a:solidFill>
                <a:latin typeface="Quattrocento Bold"/>
                <a:ea typeface="Quattrocento Bold"/>
                <a:cs typeface="Quattrocento Bold"/>
                <a:sym typeface="Quattrocento Bold"/>
              </a:rPr>
              <a:t>SOURCE HERE</a:t>
            </a:r>
          </a:p>
        </p:txBody>
      </p:sp>
      <p:sp>
        <p:nvSpPr>
          <p:cNvPr id="9" name="Freeform 9"/>
          <p:cNvSpPr/>
          <p:nvPr/>
        </p:nvSpPr>
        <p:spPr>
          <a:xfrm>
            <a:off x="831378" y="1692387"/>
            <a:ext cx="7703385" cy="7017084"/>
          </a:xfrm>
          <a:custGeom>
            <a:avLst/>
            <a:gdLst/>
            <a:ahLst/>
            <a:cxnLst/>
            <a:rect l="l" t="t" r="r" b="b"/>
            <a:pathLst>
              <a:path w="7703385" h="7017084">
                <a:moveTo>
                  <a:pt x="0" y="0"/>
                </a:moveTo>
                <a:lnTo>
                  <a:pt x="7703385" y="0"/>
                </a:lnTo>
                <a:lnTo>
                  <a:pt x="7703385" y="7017084"/>
                </a:lnTo>
                <a:lnTo>
                  <a:pt x="0" y="7017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85DF-D2A3-B45B-018F-7B4FA4D14D07}"/>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9162C15E-32F9-34FD-FDF9-B49476529FAD}"/>
              </a:ext>
            </a:extLst>
          </p:cNvPr>
          <p:cNvSpPr txBox="1"/>
          <p:nvPr/>
        </p:nvSpPr>
        <p:spPr>
          <a:xfrm>
            <a:off x="2362200" y="790915"/>
            <a:ext cx="135636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Data Collection &amp; Preprocessing </a:t>
            </a:r>
          </a:p>
        </p:txBody>
      </p:sp>
      <p:sp>
        <p:nvSpPr>
          <p:cNvPr id="8" name="TextBox 8">
            <a:extLst>
              <a:ext uri="{FF2B5EF4-FFF2-40B4-BE49-F238E27FC236}">
                <a16:creationId xmlns:a16="http://schemas.microsoft.com/office/drawing/2014/main" id="{8A6BB9AD-C592-69C4-D52F-215A3D86941A}"/>
              </a:ext>
            </a:extLst>
          </p:cNvPr>
          <p:cNvSpPr txBox="1"/>
          <p:nvPr/>
        </p:nvSpPr>
        <p:spPr>
          <a:xfrm>
            <a:off x="5515894" y="8937407"/>
            <a:ext cx="7256211" cy="354777"/>
          </a:xfrm>
          <a:prstGeom prst="rect">
            <a:avLst/>
          </a:prstGeom>
        </p:spPr>
        <p:txBody>
          <a:bodyPr lIns="0" tIns="0" rIns="0" bIns="0" rtlCol="0" anchor="t">
            <a:spAutoFit/>
          </a:bodyPr>
          <a:lstStyle/>
          <a:p>
            <a:pPr algn="ctr">
              <a:lnSpc>
                <a:spcPts val="2940"/>
              </a:lnSpc>
            </a:pP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Fulfillment Center Info </a:t>
            </a:r>
          </a:p>
        </p:txBody>
      </p:sp>
      <p:sp>
        <p:nvSpPr>
          <p:cNvPr id="11" name="TextBox 20">
            <a:extLst>
              <a:ext uri="{FF2B5EF4-FFF2-40B4-BE49-F238E27FC236}">
                <a16:creationId xmlns:a16="http://schemas.microsoft.com/office/drawing/2014/main" id="{26A5EC23-1056-4576-896C-06B42620290C}"/>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2" name="TextBox 5">
            <a:extLst>
              <a:ext uri="{FF2B5EF4-FFF2-40B4-BE49-F238E27FC236}">
                <a16:creationId xmlns:a16="http://schemas.microsoft.com/office/drawing/2014/main" id="{FB359E57-D00A-E702-4543-69DF1E173DA7}"/>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pic>
        <p:nvPicPr>
          <p:cNvPr id="17" name="Picture 16">
            <a:extLst>
              <a:ext uri="{FF2B5EF4-FFF2-40B4-BE49-F238E27FC236}">
                <a16:creationId xmlns:a16="http://schemas.microsoft.com/office/drawing/2014/main" id="{23DD2EB1-7089-06DE-5BB3-E24C2251D285}"/>
              </a:ext>
            </a:extLst>
          </p:cNvPr>
          <p:cNvPicPr>
            <a:picLocks noChangeAspect="1"/>
          </p:cNvPicPr>
          <p:nvPr/>
        </p:nvPicPr>
        <p:blipFill>
          <a:blip r:embed="rId2"/>
          <a:stretch>
            <a:fillRect/>
          </a:stretch>
        </p:blipFill>
        <p:spPr>
          <a:xfrm>
            <a:off x="3657599" y="1861885"/>
            <a:ext cx="10972800" cy="6716388"/>
          </a:xfrm>
          <a:prstGeom prst="rect">
            <a:avLst/>
          </a:prstGeom>
        </p:spPr>
      </p:pic>
    </p:spTree>
    <p:extLst>
      <p:ext uri="{BB962C8B-B14F-4D97-AF65-F5344CB8AC3E}">
        <p14:creationId xmlns:p14="http://schemas.microsoft.com/office/powerpoint/2010/main" val="115293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03909" y="7182249"/>
            <a:ext cx="5462335" cy="973455"/>
          </a:xfrm>
          <a:prstGeom prst="rect">
            <a:avLst/>
          </a:prstGeom>
        </p:spPr>
        <p:txBody>
          <a:bodyPr lIns="0" tIns="0" rIns="0" bIns="0" rtlCol="0" anchor="t">
            <a:spAutoFit/>
          </a:bodyPr>
          <a:lstStyle/>
          <a:p>
            <a:pPr algn="ctr">
              <a:lnSpc>
                <a:spcPts val="7200"/>
              </a:lnSpc>
            </a:pPr>
            <a:r>
              <a:rPr lang="en-US" sz="7200" spc="288">
                <a:solidFill>
                  <a:srgbClr val="5B19EC"/>
                </a:solidFill>
                <a:latin typeface="Maragsa"/>
                <a:ea typeface="Maragsa"/>
                <a:cs typeface="Maragsa"/>
                <a:sym typeface="Maragsa"/>
              </a:rPr>
              <a:t>OUR TEAM</a:t>
            </a:r>
          </a:p>
        </p:txBody>
      </p:sp>
      <p:grpSp>
        <p:nvGrpSpPr>
          <p:cNvPr id="3" name="Group 3"/>
          <p:cNvGrpSpPr/>
          <p:nvPr/>
        </p:nvGrpSpPr>
        <p:grpSpPr>
          <a:xfrm>
            <a:off x="7275242" y="1567183"/>
            <a:ext cx="4534190" cy="3576317"/>
            <a:chOff x="0" y="0"/>
            <a:chExt cx="6045587" cy="4768423"/>
          </a:xfrm>
        </p:grpSpPr>
        <p:grpSp>
          <p:nvGrpSpPr>
            <p:cNvPr id="4" name="Group 4"/>
            <p:cNvGrpSpPr/>
            <p:nvPr/>
          </p:nvGrpSpPr>
          <p:grpSpPr>
            <a:xfrm>
              <a:off x="1312727" y="0"/>
              <a:ext cx="3420133" cy="3292362"/>
              <a:chOff x="0" y="0"/>
              <a:chExt cx="727290" cy="700120"/>
            </a:xfrm>
          </p:grpSpPr>
          <p:sp>
            <p:nvSpPr>
              <p:cNvPr id="5" name="Freeform 5"/>
              <p:cNvSpPr/>
              <p:nvPr/>
            </p:nvSpPr>
            <p:spPr>
              <a:xfrm>
                <a:off x="0" y="0"/>
                <a:ext cx="727290" cy="700120"/>
              </a:xfrm>
              <a:custGeom>
                <a:avLst/>
                <a:gdLst/>
                <a:ahLst/>
                <a:cxnLst/>
                <a:rect l="l" t="t" r="r" b="b"/>
                <a:pathLst>
                  <a:path w="727290" h="700120">
                    <a:moveTo>
                      <a:pt x="69418" y="0"/>
                    </a:moveTo>
                    <a:lnTo>
                      <a:pt x="657872" y="0"/>
                    </a:lnTo>
                    <a:cubicBezTo>
                      <a:pt x="676283" y="0"/>
                      <a:pt x="693940" y="7314"/>
                      <a:pt x="706958" y="20332"/>
                    </a:cubicBezTo>
                    <a:cubicBezTo>
                      <a:pt x="719976" y="33350"/>
                      <a:pt x="727290" y="51007"/>
                      <a:pt x="727290" y="69418"/>
                    </a:cubicBezTo>
                    <a:lnTo>
                      <a:pt x="727290" y="630702"/>
                    </a:lnTo>
                    <a:cubicBezTo>
                      <a:pt x="727290" y="649113"/>
                      <a:pt x="719976" y="666769"/>
                      <a:pt x="706958" y="679788"/>
                    </a:cubicBezTo>
                    <a:cubicBezTo>
                      <a:pt x="693940" y="692806"/>
                      <a:pt x="676283" y="700120"/>
                      <a:pt x="657872" y="700120"/>
                    </a:cubicBezTo>
                    <a:lnTo>
                      <a:pt x="69418" y="700120"/>
                    </a:lnTo>
                    <a:cubicBezTo>
                      <a:pt x="51007" y="700120"/>
                      <a:pt x="33350" y="692806"/>
                      <a:pt x="20332" y="679788"/>
                    </a:cubicBezTo>
                    <a:cubicBezTo>
                      <a:pt x="7314" y="666769"/>
                      <a:pt x="0" y="649113"/>
                      <a:pt x="0" y="630702"/>
                    </a:cubicBezTo>
                    <a:lnTo>
                      <a:pt x="0" y="69418"/>
                    </a:lnTo>
                    <a:cubicBezTo>
                      <a:pt x="0" y="51007"/>
                      <a:pt x="7314" y="33350"/>
                      <a:pt x="20332" y="20332"/>
                    </a:cubicBezTo>
                    <a:cubicBezTo>
                      <a:pt x="33350" y="7314"/>
                      <a:pt x="51007" y="0"/>
                      <a:pt x="69418" y="0"/>
                    </a:cubicBezTo>
                    <a:close/>
                  </a:path>
                </a:pathLst>
              </a:custGeom>
              <a:blipFill>
                <a:blip r:embed="rId2"/>
                <a:stretch>
                  <a:fillRect l="-138595" t="-11415" r="-173135" b="-174080"/>
                </a:stretch>
              </a:blipFill>
            </p:spPr>
            <p:txBody>
              <a:bodyPr/>
              <a:lstStyle/>
              <a:p>
                <a:endParaRPr lang="en-US"/>
              </a:p>
            </p:txBody>
          </p:sp>
        </p:grpSp>
        <p:sp>
          <p:nvSpPr>
            <p:cNvPr id="6" name="TextBox 6"/>
            <p:cNvSpPr txBox="1"/>
            <p:nvPr/>
          </p:nvSpPr>
          <p:spPr>
            <a:xfrm>
              <a:off x="0" y="3534618"/>
              <a:ext cx="6045587" cy="707602"/>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Name here</a:t>
              </a:r>
            </a:p>
          </p:txBody>
        </p:sp>
        <p:sp>
          <p:nvSpPr>
            <p:cNvPr id="7" name="TextBox 7"/>
            <p:cNvSpPr txBox="1"/>
            <p:nvPr/>
          </p:nvSpPr>
          <p:spPr>
            <a:xfrm>
              <a:off x="0" y="4287093"/>
              <a:ext cx="6045587" cy="481330"/>
            </a:xfrm>
            <a:prstGeom prst="rect">
              <a:avLst/>
            </a:prstGeom>
          </p:spPr>
          <p:txBody>
            <a:bodyPr lIns="0" tIns="0" rIns="0" bIns="0" rtlCol="0" anchor="t">
              <a:spAutoFit/>
            </a:bodyPr>
            <a:lstStyle/>
            <a:p>
              <a:pPr algn="ctr">
                <a:lnSpc>
                  <a:spcPts val="2940"/>
                </a:lnSpc>
              </a:pPr>
              <a:r>
                <a:rPr lang="en-US" sz="2100">
                  <a:solidFill>
                    <a:srgbClr val="FC6233"/>
                  </a:solidFill>
                  <a:latin typeface="Quattrocento"/>
                  <a:ea typeface="Quattrocento"/>
                  <a:cs typeface="Quattrocento"/>
                  <a:sym typeface="Quattrocento"/>
                </a:rPr>
                <a:t>Title here</a:t>
              </a:r>
            </a:p>
          </p:txBody>
        </p:sp>
      </p:grpSp>
      <p:sp>
        <p:nvSpPr>
          <p:cNvPr id="8" name="Freeform 8"/>
          <p:cNvSpPr/>
          <p:nvPr/>
        </p:nvSpPr>
        <p:spPr>
          <a:xfrm>
            <a:off x="1028700" y="2163369"/>
            <a:ext cx="5612753" cy="4173847"/>
          </a:xfrm>
          <a:custGeom>
            <a:avLst/>
            <a:gdLst/>
            <a:ahLst/>
            <a:cxnLst/>
            <a:rect l="l" t="t" r="r" b="b"/>
            <a:pathLst>
              <a:path w="5612753" h="4173847">
                <a:moveTo>
                  <a:pt x="0" y="0"/>
                </a:moveTo>
                <a:lnTo>
                  <a:pt x="5612753" y="0"/>
                </a:lnTo>
                <a:lnTo>
                  <a:pt x="5612753" y="4173847"/>
                </a:lnTo>
                <a:lnTo>
                  <a:pt x="0" y="41738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10" name="TextBox 10"/>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grpSp>
        <p:nvGrpSpPr>
          <p:cNvPr id="11" name="Group 11"/>
          <p:cNvGrpSpPr/>
          <p:nvPr/>
        </p:nvGrpSpPr>
        <p:grpSpPr>
          <a:xfrm>
            <a:off x="12443221" y="1567183"/>
            <a:ext cx="4534190" cy="3576317"/>
            <a:chOff x="0" y="0"/>
            <a:chExt cx="6045587" cy="4768423"/>
          </a:xfrm>
        </p:grpSpPr>
        <p:grpSp>
          <p:nvGrpSpPr>
            <p:cNvPr id="12" name="Group 12"/>
            <p:cNvGrpSpPr/>
            <p:nvPr/>
          </p:nvGrpSpPr>
          <p:grpSpPr>
            <a:xfrm>
              <a:off x="1312727" y="0"/>
              <a:ext cx="3420133" cy="3292362"/>
              <a:chOff x="0" y="0"/>
              <a:chExt cx="727290" cy="700120"/>
            </a:xfrm>
          </p:grpSpPr>
          <p:sp>
            <p:nvSpPr>
              <p:cNvPr id="13" name="Freeform 13"/>
              <p:cNvSpPr/>
              <p:nvPr/>
            </p:nvSpPr>
            <p:spPr>
              <a:xfrm>
                <a:off x="0" y="0"/>
                <a:ext cx="727290" cy="700120"/>
              </a:xfrm>
              <a:custGeom>
                <a:avLst/>
                <a:gdLst/>
                <a:ahLst/>
                <a:cxnLst/>
                <a:rect l="l" t="t" r="r" b="b"/>
                <a:pathLst>
                  <a:path w="727290" h="700120">
                    <a:moveTo>
                      <a:pt x="69418" y="0"/>
                    </a:moveTo>
                    <a:lnTo>
                      <a:pt x="657872" y="0"/>
                    </a:lnTo>
                    <a:cubicBezTo>
                      <a:pt x="676283" y="0"/>
                      <a:pt x="693940" y="7314"/>
                      <a:pt x="706958" y="20332"/>
                    </a:cubicBezTo>
                    <a:cubicBezTo>
                      <a:pt x="719976" y="33350"/>
                      <a:pt x="727290" y="51007"/>
                      <a:pt x="727290" y="69418"/>
                    </a:cubicBezTo>
                    <a:lnTo>
                      <a:pt x="727290" y="630702"/>
                    </a:lnTo>
                    <a:cubicBezTo>
                      <a:pt x="727290" y="649113"/>
                      <a:pt x="719976" y="666769"/>
                      <a:pt x="706958" y="679788"/>
                    </a:cubicBezTo>
                    <a:cubicBezTo>
                      <a:pt x="693940" y="692806"/>
                      <a:pt x="676283" y="700120"/>
                      <a:pt x="657872" y="700120"/>
                    </a:cubicBezTo>
                    <a:lnTo>
                      <a:pt x="69418" y="700120"/>
                    </a:lnTo>
                    <a:cubicBezTo>
                      <a:pt x="51007" y="700120"/>
                      <a:pt x="33350" y="692806"/>
                      <a:pt x="20332" y="679788"/>
                    </a:cubicBezTo>
                    <a:cubicBezTo>
                      <a:pt x="7314" y="666769"/>
                      <a:pt x="0" y="649113"/>
                      <a:pt x="0" y="630702"/>
                    </a:cubicBezTo>
                    <a:lnTo>
                      <a:pt x="0" y="69418"/>
                    </a:lnTo>
                    <a:cubicBezTo>
                      <a:pt x="0" y="51007"/>
                      <a:pt x="7314" y="33350"/>
                      <a:pt x="20332" y="20332"/>
                    </a:cubicBezTo>
                    <a:cubicBezTo>
                      <a:pt x="33350" y="7314"/>
                      <a:pt x="51007" y="0"/>
                      <a:pt x="69418" y="0"/>
                    </a:cubicBezTo>
                    <a:close/>
                  </a:path>
                </a:pathLst>
              </a:custGeom>
              <a:blipFill>
                <a:blip r:embed="rId5"/>
                <a:stretch>
                  <a:fillRect l="-61645" t="-5707" r="-57737" b="-46127"/>
                </a:stretch>
              </a:blipFill>
            </p:spPr>
            <p:txBody>
              <a:bodyPr/>
              <a:lstStyle/>
              <a:p>
                <a:endParaRPr lang="en-US"/>
              </a:p>
            </p:txBody>
          </p:sp>
        </p:grpSp>
        <p:sp>
          <p:nvSpPr>
            <p:cNvPr id="14" name="TextBox 14"/>
            <p:cNvSpPr txBox="1"/>
            <p:nvPr/>
          </p:nvSpPr>
          <p:spPr>
            <a:xfrm>
              <a:off x="0" y="3534618"/>
              <a:ext cx="6045587" cy="707602"/>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Name here</a:t>
              </a:r>
            </a:p>
          </p:txBody>
        </p:sp>
        <p:sp>
          <p:nvSpPr>
            <p:cNvPr id="15" name="TextBox 15"/>
            <p:cNvSpPr txBox="1"/>
            <p:nvPr/>
          </p:nvSpPr>
          <p:spPr>
            <a:xfrm>
              <a:off x="0" y="4287093"/>
              <a:ext cx="6045587" cy="481330"/>
            </a:xfrm>
            <a:prstGeom prst="rect">
              <a:avLst/>
            </a:prstGeom>
          </p:spPr>
          <p:txBody>
            <a:bodyPr lIns="0" tIns="0" rIns="0" bIns="0" rtlCol="0" anchor="t">
              <a:spAutoFit/>
            </a:bodyPr>
            <a:lstStyle/>
            <a:p>
              <a:pPr algn="ctr">
                <a:lnSpc>
                  <a:spcPts val="2940"/>
                </a:lnSpc>
              </a:pPr>
              <a:r>
                <a:rPr lang="en-US" sz="2100">
                  <a:solidFill>
                    <a:srgbClr val="FC6233"/>
                  </a:solidFill>
                  <a:latin typeface="Quattrocento"/>
                  <a:ea typeface="Quattrocento"/>
                  <a:cs typeface="Quattrocento"/>
                  <a:sym typeface="Quattrocento"/>
                </a:rPr>
                <a:t>Title here</a:t>
              </a:r>
            </a:p>
          </p:txBody>
        </p:sp>
      </p:grpSp>
      <p:grpSp>
        <p:nvGrpSpPr>
          <p:cNvPr id="16" name="Group 16"/>
          <p:cNvGrpSpPr/>
          <p:nvPr/>
        </p:nvGrpSpPr>
        <p:grpSpPr>
          <a:xfrm>
            <a:off x="7275242" y="5633253"/>
            <a:ext cx="4534190" cy="3576317"/>
            <a:chOff x="0" y="0"/>
            <a:chExt cx="6045587" cy="4768423"/>
          </a:xfrm>
        </p:grpSpPr>
        <p:grpSp>
          <p:nvGrpSpPr>
            <p:cNvPr id="17" name="Group 17"/>
            <p:cNvGrpSpPr/>
            <p:nvPr/>
          </p:nvGrpSpPr>
          <p:grpSpPr>
            <a:xfrm>
              <a:off x="1312727" y="0"/>
              <a:ext cx="3420133" cy="3292362"/>
              <a:chOff x="0" y="0"/>
              <a:chExt cx="727290" cy="700120"/>
            </a:xfrm>
          </p:grpSpPr>
          <p:sp>
            <p:nvSpPr>
              <p:cNvPr id="18" name="Freeform 18"/>
              <p:cNvSpPr/>
              <p:nvPr/>
            </p:nvSpPr>
            <p:spPr>
              <a:xfrm>
                <a:off x="0" y="0"/>
                <a:ext cx="727290" cy="700120"/>
              </a:xfrm>
              <a:custGeom>
                <a:avLst/>
                <a:gdLst/>
                <a:ahLst/>
                <a:cxnLst/>
                <a:rect l="l" t="t" r="r" b="b"/>
                <a:pathLst>
                  <a:path w="727290" h="700120">
                    <a:moveTo>
                      <a:pt x="69418" y="0"/>
                    </a:moveTo>
                    <a:lnTo>
                      <a:pt x="657872" y="0"/>
                    </a:lnTo>
                    <a:cubicBezTo>
                      <a:pt x="676283" y="0"/>
                      <a:pt x="693940" y="7314"/>
                      <a:pt x="706958" y="20332"/>
                    </a:cubicBezTo>
                    <a:cubicBezTo>
                      <a:pt x="719976" y="33350"/>
                      <a:pt x="727290" y="51007"/>
                      <a:pt x="727290" y="69418"/>
                    </a:cubicBezTo>
                    <a:lnTo>
                      <a:pt x="727290" y="630702"/>
                    </a:lnTo>
                    <a:cubicBezTo>
                      <a:pt x="727290" y="649113"/>
                      <a:pt x="719976" y="666769"/>
                      <a:pt x="706958" y="679788"/>
                    </a:cubicBezTo>
                    <a:cubicBezTo>
                      <a:pt x="693940" y="692806"/>
                      <a:pt x="676283" y="700120"/>
                      <a:pt x="657872" y="700120"/>
                    </a:cubicBezTo>
                    <a:lnTo>
                      <a:pt x="69418" y="700120"/>
                    </a:lnTo>
                    <a:cubicBezTo>
                      <a:pt x="51007" y="700120"/>
                      <a:pt x="33350" y="692806"/>
                      <a:pt x="20332" y="679788"/>
                    </a:cubicBezTo>
                    <a:cubicBezTo>
                      <a:pt x="7314" y="666769"/>
                      <a:pt x="0" y="649113"/>
                      <a:pt x="0" y="630702"/>
                    </a:cubicBezTo>
                    <a:lnTo>
                      <a:pt x="0" y="69418"/>
                    </a:lnTo>
                    <a:cubicBezTo>
                      <a:pt x="0" y="51007"/>
                      <a:pt x="7314" y="33350"/>
                      <a:pt x="20332" y="20332"/>
                    </a:cubicBezTo>
                    <a:cubicBezTo>
                      <a:pt x="33350" y="7314"/>
                      <a:pt x="51007" y="0"/>
                      <a:pt x="69418" y="0"/>
                    </a:cubicBezTo>
                    <a:close/>
                  </a:path>
                </a:pathLst>
              </a:custGeom>
              <a:blipFill>
                <a:blip r:embed="rId6"/>
                <a:stretch>
                  <a:fillRect l="-20879" t="-1844" r="-11054" b="-103865"/>
                </a:stretch>
              </a:blipFill>
            </p:spPr>
            <p:txBody>
              <a:bodyPr/>
              <a:lstStyle/>
              <a:p>
                <a:endParaRPr lang="en-US"/>
              </a:p>
            </p:txBody>
          </p:sp>
        </p:grpSp>
        <p:sp>
          <p:nvSpPr>
            <p:cNvPr id="19" name="TextBox 19"/>
            <p:cNvSpPr txBox="1"/>
            <p:nvPr/>
          </p:nvSpPr>
          <p:spPr>
            <a:xfrm>
              <a:off x="0" y="3534618"/>
              <a:ext cx="6045587" cy="707602"/>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Name here</a:t>
              </a:r>
            </a:p>
          </p:txBody>
        </p:sp>
        <p:sp>
          <p:nvSpPr>
            <p:cNvPr id="20" name="TextBox 20"/>
            <p:cNvSpPr txBox="1"/>
            <p:nvPr/>
          </p:nvSpPr>
          <p:spPr>
            <a:xfrm>
              <a:off x="0" y="4287093"/>
              <a:ext cx="6045587" cy="481330"/>
            </a:xfrm>
            <a:prstGeom prst="rect">
              <a:avLst/>
            </a:prstGeom>
          </p:spPr>
          <p:txBody>
            <a:bodyPr lIns="0" tIns="0" rIns="0" bIns="0" rtlCol="0" anchor="t">
              <a:spAutoFit/>
            </a:bodyPr>
            <a:lstStyle/>
            <a:p>
              <a:pPr algn="ctr">
                <a:lnSpc>
                  <a:spcPts val="2940"/>
                </a:lnSpc>
              </a:pPr>
              <a:r>
                <a:rPr lang="en-US" sz="2100">
                  <a:solidFill>
                    <a:srgbClr val="FC6233"/>
                  </a:solidFill>
                  <a:latin typeface="Quattrocento"/>
                  <a:ea typeface="Quattrocento"/>
                  <a:cs typeface="Quattrocento"/>
                  <a:sym typeface="Quattrocento"/>
                </a:rPr>
                <a:t>Title here</a:t>
              </a:r>
            </a:p>
          </p:txBody>
        </p:sp>
      </p:grpSp>
      <p:grpSp>
        <p:nvGrpSpPr>
          <p:cNvPr id="21" name="Group 21"/>
          <p:cNvGrpSpPr/>
          <p:nvPr/>
        </p:nvGrpSpPr>
        <p:grpSpPr>
          <a:xfrm>
            <a:off x="12443221" y="5633253"/>
            <a:ext cx="4534190" cy="3576317"/>
            <a:chOff x="0" y="0"/>
            <a:chExt cx="6045587" cy="4768423"/>
          </a:xfrm>
        </p:grpSpPr>
        <p:grpSp>
          <p:nvGrpSpPr>
            <p:cNvPr id="22" name="Group 22"/>
            <p:cNvGrpSpPr/>
            <p:nvPr/>
          </p:nvGrpSpPr>
          <p:grpSpPr>
            <a:xfrm>
              <a:off x="1312727" y="0"/>
              <a:ext cx="3420133" cy="3292362"/>
              <a:chOff x="0" y="0"/>
              <a:chExt cx="727290" cy="700120"/>
            </a:xfrm>
          </p:grpSpPr>
          <p:sp>
            <p:nvSpPr>
              <p:cNvPr id="23" name="Freeform 23"/>
              <p:cNvSpPr/>
              <p:nvPr/>
            </p:nvSpPr>
            <p:spPr>
              <a:xfrm>
                <a:off x="0" y="0"/>
                <a:ext cx="727290" cy="700120"/>
              </a:xfrm>
              <a:custGeom>
                <a:avLst/>
                <a:gdLst/>
                <a:ahLst/>
                <a:cxnLst/>
                <a:rect l="l" t="t" r="r" b="b"/>
                <a:pathLst>
                  <a:path w="727290" h="700120">
                    <a:moveTo>
                      <a:pt x="69418" y="0"/>
                    </a:moveTo>
                    <a:lnTo>
                      <a:pt x="657872" y="0"/>
                    </a:lnTo>
                    <a:cubicBezTo>
                      <a:pt x="676283" y="0"/>
                      <a:pt x="693940" y="7314"/>
                      <a:pt x="706958" y="20332"/>
                    </a:cubicBezTo>
                    <a:cubicBezTo>
                      <a:pt x="719976" y="33350"/>
                      <a:pt x="727290" y="51007"/>
                      <a:pt x="727290" y="69418"/>
                    </a:cubicBezTo>
                    <a:lnTo>
                      <a:pt x="727290" y="630702"/>
                    </a:lnTo>
                    <a:cubicBezTo>
                      <a:pt x="727290" y="649113"/>
                      <a:pt x="719976" y="666769"/>
                      <a:pt x="706958" y="679788"/>
                    </a:cubicBezTo>
                    <a:cubicBezTo>
                      <a:pt x="693940" y="692806"/>
                      <a:pt x="676283" y="700120"/>
                      <a:pt x="657872" y="700120"/>
                    </a:cubicBezTo>
                    <a:lnTo>
                      <a:pt x="69418" y="700120"/>
                    </a:lnTo>
                    <a:cubicBezTo>
                      <a:pt x="51007" y="700120"/>
                      <a:pt x="33350" y="692806"/>
                      <a:pt x="20332" y="679788"/>
                    </a:cubicBezTo>
                    <a:cubicBezTo>
                      <a:pt x="7314" y="666769"/>
                      <a:pt x="0" y="649113"/>
                      <a:pt x="0" y="630702"/>
                    </a:cubicBezTo>
                    <a:lnTo>
                      <a:pt x="0" y="69418"/>
                    </a:lnTo>
                    <a:cubicBezTo>
                      <a:pt x="0" y="51007"/>
                      <a:pt x="7314" y="33350"/>
                      <a:pt x="20332" y="20332"/>
                    </a:cubicBezTo>
                    <a:cubicBezTo>
                      <a:pt x="33350" y="7314"/>
                      <a:pt x="51007" y="0"/>
                      <a:pt x="69418" y="0"/>
                    </a:cubicBezTo>
                    <a:close/>
                  </a:path>
                </a:pathLst>
              </a:custGeom>
              <a:blipFill>
                <a:blip r:embed="rId7"/>
                <a:stretch>
                  <a:fillRect l="-179282" t="-30405" r="-78497" b="-105756"/>
                </a:stretch>
              </a:blipFill>
            </p:spPr>
            <p:txBody>
              <a:bodyPr/>
              <a:lstStyle/>
              <a:p>
                <a:endParaRPr lang="en-US"/>
              </a:p>
            </p:txBody>
          </p:sp>
        </p:grpSp>
        <p:sp>
          <p:nvSpPr>
            <p:cNvPr id="24" name="TextBox 24"/>
            <p:cNvSpPr txBox="1"/>
            <p:nvPr/>
          </p:nvSpPr>
          <p:spPr>
            <a:xfrm>
              <a:off x="0" y="3534618"/>
              <a:ext cx="6045587" cy="707602"/>
            </a:xfrm>
            <a:prstGeom prst="rect">
              <a:avLst/>
            </a:prstGeom>
          </p:spPr>
          <p:txBody>
            <a:bodyPr lIns="0" tIns="0" rIns="0" bIns="0" rtlCol="0" anchor="t">
              <a:spAutoFit/>
            </a:bodyPr>
            <a:lstStyle/>
            <a:p>
              <a:pPr algn="ctr">
                <a:lnSpc>
                  <a:spcPts val="4480"/>
                </a:lnSpc>
              </a:pPr>
              <a:r>
                <a:rPr lang="en-US" sz="3200" b="1">
                  <a:solidFill>
                    <a:srgbClr val="5B19EC"/>
                  </a:solidFill>
                  <a:latin typeface="Quattrocento Bold"/>
                  <a:ea typeface="Quattrocento Bold"/>
                  <a:cs typeface="Quattrocento Bold"/>
                  <a:sym typeface="Quattrocento Bold"/>
                </a:rPr>
                <a:t>Name here</a:t>
              </a:r>
            </a:p>
          </p:txBody>
        </p:sp>
        <p:sp>
          <p:nvSpPr>
            <p:cNvPr id="25" name="TextBox 25"/>
            <p:cNvSpPr txBox="1"/>
            <p:nvPr/>
          </p:nvSpPr>
          <p:spPr>
            <a:xfrm>
              <a:off x="0" y="4287093"/>
              <a:ext cx="6045587" cy="481330"/>
            </a:xfrm>
            <a:prstGeom prst="rect">
              <a:avLst/>
            </a:prstGeom>
          </p:spPr>
          <p:txBody>
            <a:bodyPr lIns="0" tIns="0" rIns="0" bIns="0" rtlCol="0" anchor="t">
              <a:spAutoFit/>
            </a:bodyPr>
            <a:lstStyle/>
            <a:p>
              <a:pPr algn="ctr">
                <a:lnSpc>
                  <a:spcPts val="2940"/>
                </a:lnSpc>
              </a:pPr>
              <a:r>
                <a:rPr lang="en-US" sz="2100">
                  <a:solidFill>
                    <a:srgbClr val="FC6233"/>
                  </a:solidFill>
                  <a:latin typeface="Quattrocento"/>
                  <a:ea typeface="Quattrocento"/>
                  <a:cs typeface="Quattrocento"/>
                  <a:sym typeface="Quattrocento"/>
                </a:rPr>
                <a:t>Title here</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7870" y="407660"/>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INTRODUCTION TO TAXATION</a:t>
            </a:r>
          </a:p>
        </p:txBody>
      </p:sp>
      <p:sp>
        <p:nvSpPr>
          <p:cNvPr id="3" name="TextBox 3"/>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spc="63">
                <a:solidFill>
                  <a:srgbClr val="FC6233"/>
                </a:solidFill>
                <a:latin typeface="Maragsa"/>
                <a:ea typeface="Maragsa"/>
                <a:cs typeface="Maragsa"/>
                <a:sym typeface="Maragsa"/>
              </a:rPr>
              <a:t>ADD COMPANY HERE</a:t>
            </a:r>
          </a:p>
        </p:txBody>
      </p:sp>
      <p:sp>
        <p:nvSpPr>
          <p:cNvPr id="4" name="Freeform 4"/>
          <p:cNvSpPr/>
          <p:nvPr/>
        </p:nvSpPr>
        <p:spPr>
          <a:xfrm>
            <a:off x="5981966" y="1956535"/>
            <a:ext cx="6625215" cy="6408390"/>
          </a:xfrm>
          <a:custGeom>
            <a:avLst/>
            <a:gdLst/>
            <a:ahLst/>
            <a:cxnLst/>
            <a:rect l="l" t="t" r="r" b="b"/>
            <a:pathLst>
              <a:path w="6625215" h="6408390">
                <a:moveTo>
                  <a:pt x="0" y="0"/>
                </a:moveTo>
                <a:lnTo>
                  <a:pt x="6625215" y="0"/>
                </a:lnTo>
                <a:lnTo>
                  <a:pt x="6625215" y="6408390"/>
                </a:lnTo>
                <a:lnTo>
                  <a:pt x="0" y="64083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028700" y="3903345"/>
            <a:ext cx="4808306" cy="1887855"/>
          </a:xfrm>
          <a:prstGeom prst="rect">
            <a:avLst/>
          </a:prstGeom>
        </p:spPr>
        <p:txBody>
          <a:bodyPr lIns="0" tIns="0" rIns="0" bIns="0" rtlCol="0" anchor="t">
            <a:spAutoFit/>
          </a:bodyPr>
          <a:lstStyle/>
          <a:p>
            <a:pPr algn="l">
              <a:lnSpc>
                <a:spcPts val="7200"/>
              </a:lnSpc>
            </a:pPr>
            <a:r>
              <a:rPr lang="en-US" sz="7200" spc="288">
                <a:solidFill>
                  <a:srgbClr val="5B19EC"/>
                </a:solidFill>
                <a:latin typeface="Maragsa"/>
                <a:ea typeface="Maragsa"/>
                <a:cs typeface="Maragsa"/>
                <a:sym typeface="Maragsa"/>
              </a:rPr>
              <a:t>CONTACTS </a:t>
            </a:r>
          </a:p>
        </p:txBody>
      </p:sp>
      <p:sp>
        <p:nvSpPr>
          <p:cNvPr id="6" name="TextBox 6"/>
          <p:cNvSpPr txBox="1"/>
          <p:nvPr/>
        </p:nvSpPr>
        <p:spPr>
          <a:xfrm>
            <a:off x="1028700" y="5017770"/>
            <a:ext cx="4239170" cy="1489710"/>
          </a:xfrm>
          <a:prstGeom prst="rect">
            <a:avLst/>
          </a:prstGeom>
        </p:spPr>
        <p:txBody>
          <a:bodyPr lIns="0" tIns="0" rIns="0" bIns="0" rtlCol="0" anchor="t">
            <a:spAutoFit/>
          </a:bodyPr>
          <a:lstStyle/>
          <a:p>
            <a:pPr algn="l">
              <a:lnSpc>
                <a:spcPts val="2940"/>
              </a:lnSpc>
            </a:pPr>
            <a:r>
              <a:rPr lang="en-US" sz="2100" b="1">
                <a:solidFill>
                  <a:srgbClr val="2E2E2E"/>
                </a:solidFill>
                <a:latin typeface="Quattrocento Bold"/>
                <a:ea typeface="Quattrocento Bold"/>
                <a:cs typeface="Quattrocento Bold"/>
                <a:sym typeface="Quattrocento Bold"/>
              </a:rPr>
              <a:t>Lorem ipsum dolor sit amet, consectetur adipiscing elit, sed do eiusmod tempor incididunt ut labore et dolore magna aliqua. </a:t>
            </a:r>
          </a:p>
        </p:txBody>
      </p:sp>
      <p:grpSp>
        <p:nvGrpSpPr>
          <p:cNvPr id="7" name="Group 7"/>
          <p:cNvGrpSpPr/>
          <p:nvPr/>
        </p:nvGrpSpPr>
        <p:grpSpPr>
          <a:xfrm>
            <a:off x="12512730" y="2943004"/>
            <a:ext cx="7840720" cy="1305443"/>
            <a:chOff x="0" y="0"/>
            <a:chExt cx="2065046" cy="343820"/>
          </a:xfrm>
        </p:grpSpPr>
        <p:sp>
          <p:nvSpPr>
            <p:cNvPr id="8" name="Freeform 8"/>
            <p:cNvSpPr/>
            <p:nvPr/>
          </p:nvSpPr>
          <p:spPr>
            <a:xfrm>
              <a:off x="0" y="0"/>
              <a:ext cx="2065046" cy="343820"/>
            </a:xfrm>
            <a:custGeom>
              <a:avLst/>
              <a:gdLst/>
              <a:ahLst/>
              <a:cxnLst/>
              <a:rect l="l" t="t" r="r" b="b"/>
              <a:pathLst>
                <a:path w="2065046" h="343820">
                  <a:moveTo>
                    <a:pt x="14811" y="0"/>
                  </a:moveTo>
                  <a:lnTo>
                    <a:pt x="2050235" y="0"/>
                  </a:lnTo>
                  <a:cubicBezTo>
                    <a:pt x="2058414" y="0"/>
                    <a:pt x="2065046" y="6631"/>
                    <a:pt x="2065046" y="14811"/>
                  </a:cubicBezTo>
                  <a:lnTo>
                    <a:pt x="2065046" y="329009"/>
                  </a:lnTo>
                  <a:cubicBezTo>
                    <a:pt x="2065046" y="332937"/>
                    <a:pt x="2063485" y="336705"/>
                    <a:pt x="2060708" y="339482"/>
                  </a:cubicBezTo>
                  <a:cubicBezTo>
                    <a:pt x="2057930" y="342260"/>
                    <a:pt x="2054163" y="343820"/>
                    <a:pt x="2050235" y="343820"/>
                  </a:cubicBezTo>
                  <a:lnTo>
                    <a:pt x="14811" y="343820"/>
                  </a:lnTo>
                  <a:cubicBezTo>
                    <a:pt x="10883" y="343820"/>
                    <a:pt x="7116" y="342260"/>
                    <a:pt x="4338" y="339482"/>
                  </a:cubicBezTo>
                  <a:cubicBezTo>
                    <a:pt x="1560" y="336705"/>
                    <a:pt x="0" y="332937"/>
                    <a:pt x="0" y="329009"/>
                  </a:cubicBezTo>
                  <a:lnTo>
                    <a:pt x="0" y="14811"/>
                  </a:lnTo>
                  <a:cubicBezTo>
                    <a:pt x="0" y="10883"/>
                    <a:pt x="1560" y="7116"/>
                    <a:pt x="4338" y="4338"/>
                  </a:cubicBezTo>
                  <a:cubicBezTo>
                    <a:pt x="7116" y="1560"/>
                    <a:pt x="10883" y="0"/>
                    <a:pt x="14811" y="0"/>
                  </a:cubicBezTo>
                  <a:close/>
                </a:path>
              </a:pathLst>
            </a:custGeom>
            <a:solidFill>
              <a:srgbClr val="E2A9DD"/>
            </a:solidFill>
          </p:spPr>
          <p:txBody>
            <a:bodyPr/>
            <a:lstStyle/>
            <a:p>
              <a:endParaRPr lang="en-US"/>
            </a:p>
          </p:txBody>
        </p:sp>
        <p:sp>
          <p:nvSpPr>
            <p:cNvPr id="9" name="TextBox 9"/>
            <p:cNvSpPr txBox="1"/>
            <p:nvPr/>
          </p:nvSpPr>
          <p:spPr>
            <a:xfrm>
              <a:off x="0" y="0"/>
              <a:ext cx="2065046" cy="343820"/>
            </a:xfrm>
            <a:prstGeom prst="rect">
              <a:avLst/>
            </a:prstGeom>
          </p:spPr>
          <p:txBody>
            <a:bodyPr lIns="50800" tIns="50800" rIns="50800" bIns="50800" rtlCol="0" anchor="ctr"/>
            <a:lstStyle/>
            <a:p>
              <a:pPr algn="ctr">
                <a:lnSpc>
                  <a:spcPts val="2879"/>
                </a:lnSpc>
              </a:pPr>
              <a:endParaRPr/>
            </a:p>
          </p:txBody>
        </p:sp>
      </p:grpSp>
      <p:sp>
        <p:nvSpPr>
          <p:cNvPr id="10" name="TextBox 10"/>
          <p:cNvSpPr txBox="1"/>
          <p:nvPr/>
        </p:nvSpPr>
        <p:spPr>
          <a:xfrm>
            <a:off x="13321277" y="3318069"/>
            <a:ext cx="6637528" cy="433705"/>
          </a:xfrm>
          <a:prstGeom prst="rect">
            <a:avLst/>
          </a:prstGeom>
        </p:spPr>
        <p:txBody>
          <a:bodyPr lIns="0" tIns="0" rIns="0" bIns="0" rtlCol="0" anchor="t">
            <a:spAutoFit/>
          </a:bodyPr>
          <a:lstStyle/>
          <a:p>
            <a:pPr algn="l">
              <a:lnSpc>
                <a:spcPts val="3200"/>
              </a:lnSpc>
            </a:pPr>
            <a:r>
              <a:rPr lang="en-US" sz="3200" spc="128">
                <a:solidFill>
                  <a:srgbClr val="5B19EC"/>
                </a:solidFill>
                <a:latin typeface="Maragsa"/>
                <a:ea typeface="Maragsa"/>
                <a:cs typeface="Maragsa"/>
                <a:sym typeface="Maragsa"/>
              </a:rPr>
              <a:t>123-4567</a:t>
            </a:r>
          </a:p>
        </p:txBody>
      </p:sp>
      <p:grpSp>
        <p:nvGrpSpPr>
          <p:cNvPr id="11" name="Group 11"/>
          <p:cNvGrpSpPr/>
          <p:nvPr/>
        </p:nvGrpSpPr>
        <p:grpSpPr>
          <a:xfrm>
            <a:off x="12512730" y="4508009"/>
            <a:ext cx="7840720" cy="1305443"/>
            <a:chOff x="0" y="0"/>
            <a:chExt cx="2065046" cy="343820"/>
          </a:xfrm>
        </p:grpSpPr>
        <p:sp>
          <p:nvSpPr>
            <p:cNvPr id="12" name="Freeform 12"/>
            <p:cNvSpPr/>
            <p:nvPr/>
          </p:nvSpPr>
          <p:spPr>
            <a:xfrm>
              <a:off x="0" y="0"/>
              <a:ext cx="2065046" cy="343820"/>
            </a:xfrm>
            <a:custGeom>
              <a:avLst/>
              <a:gdLst/>
              <a:ahLst/>
              <a:cxnLst/>
              <a:rect l="l" t="t" r="r" b="b"/>
              <a:pathLst>
                <a:path w="2065046" h="343820">
                  <a:moveTo>
                    <a:pt x="14811" y="0"/>
                  </a:moveTo>
                  <a:lnTo>
                    <a:pt x="2050235" y="0"/>
                  </a:lnTo>
                  <a:cubicBezTo>
                    <a:pt x="2058414" y="0"/>
                    <a:pt x="2065046" y="6631"/>
                    <a:pt x="2065046" y="14811"/>
                  </a:cubicBezTo>
                  <a:lnTo>
                    <a:pt x="2065046" y="329009"/>
                  </a:lnTo>
                  <a:cubicBezTo>
                    <a:pt x="2065046" y="332937"/>
                    <a:pt x="2063485" y="336705"/>
                    <a:pt x="2060708" y="339482"/>
                  </a:cubicBezTo>
                  <a:cubicBezTo>
                    <a:pt x="2057930" y="342260"/>
                    <a:pt x="2054163" y="343820"/>
                    <a:pt x="2050235" y="343820"/>
                  </a:cubicBezTo>
                  <a:lnTo>
                    <a:pt x="14811" y="343820"/>
                  </a:lnTo>
                  <a:cubicBezTo>
                    <a:pt x="10883" y="343820"/>
                    <a:pt x="7116" y="342260"/>
                    <a:pt x="4338" y="339482"/>
                  </a:cubicBezTo>
                  <a:cubicBezTo>
                    <a:pt x="1560" y="336705"/>
                    <a:pt x="0" y="332937"/>
                    <a:pt x="0" y="329009"/>
                  </a:cubicBezTo>
                  <a:lnTo>
                    <a:pt x="0" y="14811"/>
                  </a:lnTo>
                  <a:cubicBezTo>
                    <a:pt x="0" y="10883"/>
                    <a:pt x="1560" y="7116"/>
                    <a:pt x="4338" y="4338"/>
                  </a:cubicBezTo>
                  <a:cubicBezTo>
                    <a:pt x="7116" y="1560"/>
                    <a:pt x="10883" y="0"/>
                    <a:pt x="14811" y="0"/>
                  </a:cubicBezTo>
                  <a:close/>
                </a:path>
              </a:pathLst>
            </a:custGeom>
            <a:solidFill>
              <a:srgbClr val="E2A9DD"/>
            </a:solidFill>
          </p:spPr>
          <p:txBody>
            <a:bodyPr/>
            <a:lstStyle/>
            <a:p>
              <a:endParaRPr lang="en-US"/>
            </a:p>
          </p:txBody>
        </p:sp>
        <p:sp>
          <p:nvSpPr>
            <p:cNvPr id="13" name="TextBox 13"/>
            <p:cNvSpPr txBox="1"/>
            <p:nvPr/>
          </p:nvSpPr>
          <p:spPr>
            <a:xfrm>
              <a:off x="0" y="0"/>
              <a:ext cx="2065046" cy="343820"/>
            </a:xfrm>
            <a:prstGeom prst="rect">
              <a:avLst/>
            </a:prstGeom>
          </p:spPr>
          <p:txBody>
            <a:bodyPr lIns="50800" tIns="50800" rIns="50800" bIns="50800" rtlCol="0" anchor="ctr"/>
            <a:lstStyle/>
            <a:p>
              <a:pPr algn="ctr">
                <a:lnSpc>
                  <a:spcPts val="2879"/>
                </a:lnSpc>
              </a:pPr>
              <a:endParaRPr/>
            </a:p>
          </p:txBody>
        </p:sp>
      </p:grpSp>
      <p:sp>
        <p:nvSpPr>
          <p:cNvPr id="14" name="TextBox 14"/>
          <p:cNvSpPr txBox="1"/>
          <p:nvPr/>
        </p:nvSpPr>
        <p:spPr>
          <a:xfrm>
            <a:off x="13321277" y="4883073"/>
            <a:ext cx="6637528" cy="433705"/>
          </a:xfrm>
          <a:prstGeom prst="rect">
            <a:avLst/>
          </a:prstGeom>
        </p:spPr>
        <p:txBody>
          <a:bodyPr lIns="0" tIns="0" rIns="0" bIns="0" rtlCol="0" anchor="t">
            <a:spAutoFit/>
          </a:bodyPr>
          <a:lstStyle/>
          <a:p>
            <a:pPr algn="l">
              <a:lnSpc>
                <a:spcPts val="3200"/>
              </a:lnSpc>
            </a:pPr>
            <a:r>
              <a:rPr lang="en-US" sz="3200" spc="128">
                <a:solidFill>
                  <a:srgbClr val="5B19EC"/>
                </a:solidFill>
                <a:latin typeface="Maragsa"/>
                <a:ea typeface="Maragsa"/>
                <a:cs typeface="Maragsa"/>
                <a:sym typeface="Maragsa"/>
              </a:rPr>
              <a:t>canvacorp.com</a:t>
            </a:r>
          </a:p>
        </p:txBody>
      </p:sp>
      <p:grpSp>
        <p:nvGrpSpPr>
          <p:cNvPr id="15" name="Group 15"/>
          <p:cNvGrpSpPr/>
          <p:nvPr/>
        </p:nvGrpSpPr>
        <p:grpSpPr>
          <a:xfrm>
            <a:off x="12512730" y="6070626"/>
            <a:ext cx="7840720" cy="1305443"/>
            <a:chOff x="0" y="0"/>
            <a:chExt cx="2065046" cy="343820"/>
          </a:xfrm>
        </p:grpSpPr>
        <p:sp>
          <p:nvSpPr>
            <p:cNvPr id="16" name="Freeform 16"/>
            <p:cNvSpPr/>
            <p:nvPr/>
          </p:nvSpPr>
          <p:spPr>
            <a:xfrm>
              <a:off x="0" y="0"/>
              <a:ext cx="2065046" cy="343820"/>
            </a:xfrm>
            <a:custGeom>
              <a:avLst/>
              <a:gdLst/>
              <a:ahLst/>
              <a:cxnLst/>
              <a:rect l="l" t="t" r="r" b="b"/>
              <a:pathLst>
                <a:path w="2065046" h="343820">
                  <a:moveTo>
                    <a:pt x="14811" y="0"/>
                  </a:moveTo>
                  <a:lnTo>
                    <a:pt x="2050235" y="0"/>
                  </a:lnTo>
                  <a:cubicBezTo>
                    <a:pt x="2058414" y="0"/>
                    <a:pt x="2065046" y="6631"/>
                    <a:pt x="2065046" y="14811"/>
                  </a:cubicBezTo>
                  <a:lnTo>
                    <a:pt x="2065046" y="329009"/>
                  </a:lnTo>
                  <a:cubicBezTo>
                    <a:pt x="2065046" y="332937"/>
                    <a:pt x="2063485" y="336705"/>
                    <a:pt x="2060708" y="339482"/>
                  </a:cubicBezTo>
                  <a:cubicBezTo>
                    <a:pt x="2057930" y="342260"/>
                    <a:pt x="2054163" y="343820"/>
                    <a:pt x="2050235" y="343820"/>
                  </a:cubicBezTo>
                  <a:lnTo>
                    <a:pt x="14811" y="343820"/>
                  </a:lnTo>
                  <a:cubicBezTo>
                    <a:pt x="10883" y="343820"/>
                    <a:pt x="7116" y="342260"/>
                    <a:pt x="4338" y="339482"/>
                  </a:cubicBezTo>
                  <a:cubicBezTo>
                    <a:pt x="1560" y="336705"/>
                    <a:pt x="0" y="332937"/>
                    <a:pt x="0" y="329009"/>
                  </a:cubicBezTo>
                  <a:lnTo>
                    <a:pt x="0" y="14811"/>
                  </a:lnTo>
                  <a:cubicBezTo>
                    <a:pt x="0" y="10883"/>
                    <a:pt x="1560" y="7116"/>
                    <a:pt x="4338" y="4338"/>
                  </a:cubicBezTo>
                  <a:cubicBezTo>
                    <a:pt x="7116" y="1560"/>
                    <a:pt x="10883" y="0"/>
                    <a:pt x="14811" y="0"/>
                  </a:cubicBezTo>
                  <a:close/>
                </a:path>
              </a:pathLst>
            </a:custGeom>
            <a:solidFill>
              <a:srgbClr val="E2A9DD"/>
            </a:solidFill>
          </p:spPr>
          <p:txBody>
            <a:bodyPr/>
            <a:lstStyle/>
            <a:p>
              <a:endParaRPr lang="en-US"/>
            </a:p>
          </p:txBody>
        </p:sp>
        <p:sp>
          <p:nvSpPr>
            <p:cNvPr id="17" name="TextBox 17"/>
            <p:cNvSpPr txBox="1"/>
            <p:nvPr/>
          </p:nvSpPr>
          <p:spPr>
            <a:xfrm>
              <a:off x="0" y="0"/>
              <a:ext cx="2065046" cy="343820"/>
            </a:xfrm>
            <a:prstGeom prst="rect">
              <a:avLst/>
            </a:prstGeom>
          </p:spPr>
          <p:txBody>
            <a:bodyPr lIns="50800" tIns="50800" rIns="50800" bIns="50800" rtlCol="0" anchor="ctr"/>
            <a:lstStyle/>
            <a:p>
              <a:pPr algn="ctr">
                <a:lnSpc>
                  <a:spcPts val="2879"/>
                </a:lnSpc>
              </a:pPr>
              <a:endParaRPr/>
            </a:p>
          </p:txBody>
        </p:sp>
      </p:grpSp>
      <p:sp>
        <p:nvSpPr>
          <p:cNvPr id="18" name="TextBox 18"/>
          <p:cNvSpPr txBox="1"/>
          <p:nvPr/>
        </p:nvSpPr>
        <p:spPr>
          <a:xfrm>
            <a:off x="13321277" y="6445691"/>
            <a:ext cx="6637528" cy="433705"/>
          </a:xfrm>
          <a:prstGeom prst="rect">
            <a:avLst/>
          </a:prstGeom>
        </p:spPr>
        <p:txBody>
          <a:bodyPr lIns="0" tIns="0" rIns="0" bIns="0" rtlCol="0" anchor="t">
            <a:spAutoFit/>
          </a:bodyPr>
          <a:lstStyle/>
          <a:p>
            <a:pPr algn="l">
              <a:lnSpc>
                <a:spcPts val="3200"/>
              </a:lnSpc>
            </a:pPr>
            <a:r>
              <a:rPr lang="en-US" sz="3200" spc="128">
                <a:solidFill>
                  <a:srgbClr val="5B19EC"/>
                </a:solidFill>
                <a:latin typeface="Maragsa"/>
                <a:ea typeface="Maragsa"/>
                <a:cs typeface="Maragsa"/>
                <a:sym typeface="Maragsa"/>
              </a:rPr>
              <a:t>canva@corp.com.mail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4218" y="2285896"/>
            <a:ext cx="5097641" cy="7400322"/>
            <a:chOff x="0" y="0"/>
            <a:chExt cx="1342589" cy="1949056"/>
          </a:xfrm>
        </p:grpSpPr>
        <p:sp>
          <p:nvSpPr>
            <p:cNvPr id="3" name="Freeform 3"/>
            <p:cNvSpPr/>
            <p:nvPr/>
          </p:nvSpPr>
          <p:spPr>
            <a:xfrm>
              <a:off x="0" y="0"/>
              <a:ext cx="1342589" cy="1949056"/>
            </a:xfrm>
            <a:custGeom>
              <a:avLst/>
              <a:gdLst/>
              <a:ahLst/>
              <a:cxnLst/>
              <a:rect l="l" t="t" r="r" b="b"/>
              <a:pathLst>
                <a:path w="1342589" h="1949056">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p:spPr>
          <p:txBody>
            <a:bodyPr/>
            <a:lstStyle/>
            <a:p>
              <a:endParaRPr lang="en-US"/>
            </a:p>
          </p:txBody>
        </p:sp>
        <p:sp>
          <p:nvSpPr>
            <p:cNvPr id="4" name="TextBox 4"/>
            <p:cNvSpPr txBox="1"/>
            <p:nvPr/>
          </p:nvSpPr>
          <p:spPr>
            <a:xfrm>
              <a:off x="0" y="-19050"/>
              <a:ext cx="1342589" cy="1968106"/>
            </a:xfrm>
            <a:prstGeom prst="rect">
              <a:avLst/>
            </a:prstGeom>
          </p:spPr>
          <p:txBody>
            <a:bodyPr lIns="50800" tIns="50800" rIns="50800" bIns="50800" rtlCol="0" anchor="ctr"/>
            <a:lstStyle/>
            <a:p>
              <a:pPr algn="ctr">
                <a:lnSpc>
                  <a:spcPts val="2465"/>
                </a:lnSpc>
              </a:pPr>
              <a:endParaRPr/>
            </a:p>
          </p:txBody>
        </p:sp>
      </p:grpSp>
      <p:grpSp>
        <p:nvGrpSpPr>
          <p:cNvPr id="5" name="Group 5"/>
          <p:cNvGrpSpPr/>
          <p:nvPr/>
        </p:nvGrpSpPr>
        <p:grpSpPr>
          <a:xfrm>
            <a:off x="6109984" y="2285896"/>
            <a:ext cx="11512980" cy="7400322"/>
            <a:chOff x="0" y="0"/>
            <a:chExt cx="3032225" cy="1949056"/>
          </a:xfrm>
        </p:grpSpPr>
        <p:sp>
          <p:nvSpPr>
            <p:cNvPr id="6" name="Freeform 6"/>
            <p:cNvSpPr/>
            <p:nvPr/>
          </p:nvSpPr>
          <p:spPr>
            <a:xfrm>
              <a:off x="0" y="0"/>
              <a:ext cx="3032225" cy="1949056"/>
            </a:xfrm>
            <a:custGeom>
              <a:avLst/>
              <a:gdLst/>
              <a:ahLst/>
              <a:cxnLst/>
              <a:rect l="l" t="t" r="r" b="b"/>
              <a:pathLst>
                <a:path w="3032225" h="1949056">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p:spPr>
          <p:txBody>
            <a:bodyPr/>
            <a:lstStyle/>
            <a:p>
              <a:endParaRPr lang="en-US"/>
            </a:p>
          </p:txBody>
        </p:sp>
        <p:sp>
          <p:nvSpPr>
            <p:cNvPr id="7" name="TextBox 7"/>
            <p:cNvSpPr txBox="1"/>
            <p:nvPr/>
          </p:nvSpPr>
          <p:spPr>
            <a:xfrm>
              <a:off x="0" y="-19050"/>
              <a:ext cx="3032225" cy="1968106"/>
            </a:xfrm>
            <a:prstGeom prst="rect">
              <a:avLst/>
            </a:prstGeom>
          </p:spPr>
          <p:txBody>
            <a:bodyPr lIns="50800" tIns="50800" rIns="50800" bIns="50800" rtlCol="0" anchor="ctr"/>
            <a:lstStyle/>
            <a:p>
              <a:pPr algn="ctr">
                <a:lnSpc>
                  <a:spcPts val="2465"/>
                </a:lnSpc>
              </a:pPr>
              <a:endParaRPr/>
            </a:p>
          </p:txBody>
        </p:sp>
      </p:grpSp>
      <p:grpSp>
        <p:nvGrpSpPr>
          <p:cNvPr id="8" name="Group 8"/>
          <p:cNvGrpSpPr/>
          <p:nvPr/>
        </p:nvGrpSpPr>
        <p:grpSpPr>
          <a:xfrm>
            <a:off x="1139005" y="2566614"/>
            <a:ext cx="4368067" cy="647237"/>
            <a:chOff x="0" y="0"/>
            <a:chExt cx="1150437" cy="170466"/>
          </a:xfrm>
        </p:grpSpPr>
        <p:sp>
          <p:nvSpPr>
            <p:cNvPr id="9" name="Freeform 9"/>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0" name="TextBox 10"/>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1" name="Group 11"/>
          <p:cNvGrpSpPr/>
          <p:nvPr/>
        </p:nvGrpSpPr>
        <p:grpSpPr>
          <a:xfrm>
            <a:off x="9682440" y="2566614"/>
            <a:ext cx="4368067" cy="647237"/>
            <a:chOff x="0" y="0"/>
            <a:chExt cx="1150437" cy="170466"/>
          </a:xfrm>
        </p:grpSpPr>
        <p:sp>
          <p:nvSpPr>
            <p:cNvPr id="12" name="Freeform 12"/>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3" name="TextBox 13"/>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4" name="Group 14"/>
          <p:cNvGrpSpPr/>
          <p:nvPr/>
        </p:nvGrpSpPr>
        <p:grpSpPr>
          <a:xfrm>
            <a:off x="1139005" y="7201013"/>
            <a:ext cx="4368067" cy="647237"/>
            <a:chOff x="0" y="0"/>
            <a:chExt cx="1150437" cy="170466"/>
          </a:xfrm>
        </p:grpSpPr>
        <p:sp>
          <p:nvSpPr>
            <p:cNvPr id="15" name="Freeform 15"/>
            <p:cNvSpPr/>
            <p:nvPr/>
          </p:nvSpPr>
          <p:spPr>
            <a:xfrm>
              <a:off x="0" y="0"/>
              <a:ext cx="1150437" cy="170466"/>
            </a:xfrm>
            <a:custGeom>
              <a:avLst/>
              <a:gdLst/>
              <a:ahLst/>
              <a:cxnLst/>
              <a:rect l="l" t="t" r="r" b="b"/>
              <a:pathLst>
                <a:path w="1150437" h="170466">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0F1A38"/>
              </a:solidFill>
              <a:prstDash val="solid"/>
              <a:miter/>
            </a:ln>
          </p:spPr>
          <p:txBody>
            <a:bodyPr/>
            <a:lstStyle/>
            <a:p>
              <a:endParaRPr lang="en-US"/>
            </a:p>
          </p:txBody>
        </p:sp>
        <p:sp>
          <p:nvSpPr>
            <p:cNvPr id="16" name="TextBox 16"/>
            <p:cNvSpPr txBox="1"/>
            <p:nvPr/>
          </p:nvSpPr>
          <p:spPr>
            <a:xfrm>
              <a:off x="0" y="-19050"/>
              <a:ext cx="1150437" cy="189516"/>
            </a:xfrm>
            <a:prstGeom prst="rect">
              <a:avLst/>
            </a:prstGeom>
          </p:spPr>
          <p:txBody>
            <a:bodyPr lIns="50800" tIns="50800" rIns="50800" bIns="50800" rtlCol="0" anchor="ctr"/>
            <a:lstStyle/>
            <a:p>
              <a:pPr algn="ctr">
                <a:lnSpc>
                  <a:spcPts val="2465"/>
                </a:lnSpc>
              </a:pPr>
              <a:endParaRPr/>
            </a:p>
          </p:txBody>
        </p:sp>
      </p:grpSp>
      <p:grpSp>
        <p:nvGrpSpPr>
          <p:cNvPr id="17" name="Group 17"/>
          <p:cNvGrpSpPr/>
          <p:nvPr/>
        </p:nvGrpSpPr>
        <p:grpSpPr>
          <a:xfrm>
            <a:off x="1262285" y="8114950"/>
            <a:ext cx="754204" cy="75420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5B19EC"/>
            </a:solidFill>
          </p:spPr>
          <p:txBody>
            <a:bodyPr/>
            <a:lstStyle/>
            <a:p>
              <a:endParaRPr lang="en-US"/>
            </a:p>
          </p:txBody>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grpSp>
        <p:nvGrpSpPr>
          <p:cNvPr id="20" name="Group 20"/>
          <p:cNvGrpSpPr/>
          <p:nvPr/>
        </p:nvGrpSpPr>
        <p:grpSpPr>
          <a:xfrm>
            <a:off x="2130836" y="8114950"/>
            <a:ext cx="754204" cy="75420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2E2E2E"/>
            </a:solidFill>
          </p:spPr>
          <p:txBody>
            <a:bodyPr/>
            <a:lstStyle/>
            <a:p>
              <a:endParaRPr lang="en-US"/>
            </a:p>
          </p:txBody>
        </p:sp>
        <p:sp>
          <p:nvSpPr>
            <p:cNvPr id="22" name="TextBox 22"/>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grpSp>
        <p:nvGrpSpPr>
          <p:cNvPr id="23" name="Group 23"/>
          <p:cNvGrpSpPr/>
          <p:nvPr/>
        </p:nvGrpSpPr>
        <p:grpSpPr>
          <a:xfrm>
            <a:off x="2999387" y="8114950"/>
            <a:ext cx="754204" cy="75420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8ECEA"/>
            </a:solidFill>
          </p:spPr>
          <p:txBody>
            <a:bodyPr/>
            <a:lstStyle/>
            <a:p>
              <a:endParaRPr lang="en-US"/>
            </a:p>
          </p:txBody>
        </p:sp>
        <p:sp>
          <p:nvSpPr>
            <p:cNvPr id="25" name="TextBox 25"/>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grpSp>
        <p:nvGrpSpPr>
          <p:cNvPr id="26" name="Group 26"/>
          <p:cNvGrpSpPr/>
          <p:nvPr/>
        </p:nvGrpSpPr>
        <p:grpSpPr>
          <a:xfrm>
            <a:off x="4736489" y="8114950"/>
            <a:ext cx="754204" cy="75420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C6233"/>
            </a:solidFill>
          </p:spPr>
          <p:txBody>
            <a:bodyPr/>
            <a:lstStyle/>
            <a:p>
              <a:endParaRPr lang="en-US"/>
            </a:p>
          </p:txBody>
        </p:sp>
        <p:sp>
          <p:nvSpPr>
            <p:cNvPr id="28" name="TextBox 28"/>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29" name="TextBox 29"/>
          <p:cNvSpPr txBox="1"/>
          <p:nvPr/>
        </p:nvSpPr>
        <p:spPr>
          <a:xfrm>
            <a:off x="1232396" y="3461646"/>
            <a:ext cx="4181285" cy="503682"/>
          </a:xfrm>
          <a:prstGeom prst="rect">
            <a:avLst/>
          </a:prstGeom>
        </p:spPr>
        <p:txBody>
          <a:bodyPr lIns="0" tIns="0" rIns="0" bIns="0" rtlCol="0" anchor="t">
            <a:spAutoFit/>
          </a:bodyPr>
          <a:lstStyle/>
          <a:p>
            <a:pPr algn="ctr">
              <a:lnSpc>
                <a:spcPts val="2074"/>
              </a:lnSpc>
            </a:pPr>
            <a:r>
              <a:rPr lang="en-US" sz="1700" u="none" strike="noStrike">
                <a:solidFill>
                  <a:srgbClr val="000000"/>
                </a:solidFill>
                <a:latin typeface="Canva Sans"/>
                <a:ea typeface="Canva Sans"/>
                <a:cs typeface="Canva Sans"/>
                <a:sym typeface="Canva Sans"/>
              </a:rPr>
              <a:t>This presentation template</a:t>
            </a:r>
          </a:p>
          <a:p>
            <a:pPr algn="ctr">
              <a:lnSpc>
                <a:spcPts val="2074"/>
              </a:lnSpc>
            </a:pPr>
            <a:r>
              <a:rPr lang="en-US" sz="1700" u="none" strike="noStrike">
                <a:solidFill>
                  <a:srgbClr val="000000"/>
                </a:solidFill>
                <a:latin typeface="Canva Sans"/>
                <a:ea typeface="Canva Sans"/>
                <a:cs typeface="Canva Sans"/>
                <a:sym typeface="Canva Sans"/>
              </a:rPr>
              <a:t>uses the following free fonts:</a:t>
            </a:r>
          </a:p>
        </p:txBody>
      </p:sp>
      <p:sp>
        <p:nvSpPr>
          <p:cNvPr id="30" name="TextBox 30"/>
          <p:cNvSpPr txBox="1"/>
          <p:nvPr/>
        </p:nvSpPr>
        <p:spPr>
          <a:xfrm>
            <a:off x="1175455" y="6551281"/>
            <a:ext cx="4368067" cy="249682"/>
          </a:xfrm>
          <a:prstGeom prst="rect">
            <a:avLst/>
          </a:prstGeom>
        </p:spPr>
        <p:txBody>
          <a:bodyPr lIns="0" tIns="0" rIns="0" bIns="0" rtlCol="0" anchor="t">
            <a:spAutoFit/>
          </a:bodyPr>
          <a:lstStyle/>
          <a:p>
            <a:pPr algn="ctr">
              <a:lnSpc>
                <a:spcPts val="2074"/>
              </a:lnSpc>
            </a:pPr>
            <a:r>
              <a:rPr lang="en-US" sz="1700">
                <a:solidFill>
                  <a:srgbClr val="000000"/>
                </a:solidFill>
                <a:latin typeface="Canva Sans"/>
                <a:ea typeface="Canva Sans"/>
                <a:cs typeface="Canva Sans"/>
                <a:sym typeface="Canva Sans"/>
              </a:rPr>
              <a:t>You can find these fonts online too.</a:t>
            </a:r>
          </a:p>
        </p:txBody>
      </p:sp>
      <p:sp>
        <p:nvSpPr>
          <p:cNvPr id="31" name="TextBox 31"/>
          <p:cNvSpPr txBox="1"/>
          <p:nvPr/>
        </p:nvSpPr>
        <p:spPr>
          <a:xfrm>
            <a:off x="1747770" y="4362434"/>
            <a:ext cx="3150536" cy="1924900"/>
          </a:xfrm>
          <a:prstGeom prst="rect">
            <a:avLst/>
          </a:prstGeom>
        </p:spPr>
        <p:txBody>
          <a:bodyPr lIns="0" tIns="0" rIns="0" bIns="0" rtlCol="0" anchor="t">
            <a:spAutoFit/>
          </a:bodyPr>
          <a:lstStyle/>
          <a:p>
            <a:pPr algn="ctr">
              <a:lnSpc>
                <a:spcPts val="1542"/>
              </a:lnSpc>
            </a:pPr>
            <a:r>
              <a:rPr lang="en-US" sz="1497" b="1">
                <a:solidFill>
                  <a:srgbClr val="000000"/>
                </a:solidFill>
                <a:latin typeface="Canva Sans Bold"/>
                <a:ea typeface="Canva Sans Bold"/>
                <a:cs typeface="Canva Sans Bold"/>
                <a:sym typeface="Canva Sans Bold"/>
              </a:rPr>
              <a:t>TITLES:</a:t>
            </a:r>
          </a:p>
          <a:p>
            <a:pPr algn="ctr">
              <a:lnSpc>
                <a:spcPts val="2173"/>
              </a:lnSpc>
            </a:pPr>
            <a:r>
              <a:rPr lang="en-US" sz="2110">
                <a:solidFill>
                  <a:srgbClr val="000000"/>
                </a:solidFill>
                <a:latin typeface="Canva Sans"/>
                <a:ea typeface="Canva Sans"/>
                <a:cs typeface="Canva Sans"/>
                <a:sym typeface="Canva Sans"/>
              </a:rPr>
              <a:t>MARAGSA</a:t>
            </a:r>
          </a:p>
          <a:p>
            <a:pPr algn="ctr">
              <a:lnSpc>
                <a:spcPts val="2173"/>
              </a:lnSpc>
            </a:pPr>
            <a:endParaRPr lang="en-US" sz="2110">
              <a:solidFill>
                <a:srgbClr val="000000"/>
              </a:solidFill>
              <a:latin typeface="Canva Sans"/>
              <a:ea typeface="Canva Sans"/>
              <a:cs typeface="Canva Sans"/>
              <a:sym typeface="Canva Sans"/>
            </a:endParaRPr>
          </a:p>
          <a:p>
            <a:pPr algn="ctr">
              <a:lnSpc>
                <a:spcPts val="1542"/>
              </a:lnSpc>
            </a:pPr>
            <a:r>
              <a:rPr lang="en-US" sz="1497" b="1">
                <a:solidFill>
                  <a:srgbClr val="000000"/>
                </a:solidFill>
                <a:latin typeface="Canva Sans Bold"/>
                <a:ea typeface="Canva Sans Bold"/>
                <a:cs typeface="Canva Sans Bold"/>
                <a:sym typeface="Canva Sans Bold"/>
              </a:rPr>
              <a:t>HEADERS:</a:t>
            </a:r>
          </a:p>
          <a:p>
            <a:pPr algn="ctr">
              <a:lnSpc>
                <a:spcPts val="2173"/>
              </a:lnSpc>
            </a:pPr>
            <a:r>
              <a:rPr lang="en-US" sz="2110">
                <a:solidFill>
                  <a:srgbClr val="000000"/>
                </a:solidFill>
                <a:latin typeface="Canva Sans"/>
                <a:ea typeface="Canva Sans"/>
                <a:cs typeface="Canva Sans"/>
                <a:sym typeface="Canva Sans"/>
              </a:rPr>
              <a:t>QUATTROCENTO</a:t>
            </a:r>
          </a:p>
          <a:p>
            <a:pPr algn="ctr">
              <a:lnSpc>
                <a:spcPts val="2173"/>
              </a:lnSpc>
            </a:pPr>
            <a:endParaRPr lang="en-US" sz="2110">
              <a:solidFill>
                <a:srgbClr val="000000"/>
              </a:solidFill>
              <a:latin typeface="Canva Sans"/>
              <a:ea typeface="Canva Sans"/>
              <a:cs typeface="Canva Sans"/>
              <a:sym typeface="Canva Sans"/>
            </a:endParaRPr>
          </a:p>
          <a:p>
            <a:pPr algn="ctr">
              <a:lnSpc>
                <a:spcPts val="1542"/>
              </a:lnSpc>
            </a:pPr>
            <a:r>
              <a:rPr lang="en-US" sz="1497" b="1">
                <a:solidFill>
                  <a:srgbClr val="000000"/>
                </a:solidFill>
                <a:latin typeface="Canva Sans Bold"/>
                <a:ea typeface="Canva Sans Bold"/>
                <a:cs typeface="Canva Sans Bold"/>
                <a:sym typeface="Canva Sans Bold"/>
              </a:rPr>
              <a:t>BODY COPY:</a:t>
            </a:r>
          </a:p>
          <a:p>
            <a:pPr algn="ctr">
              <a:lnSpc>
                <a:spcPts val="2173"/>
              </a:lnSpc>
            </a:pPr>
            <a:r>
              <a:rPr lang="en-US" sz="2110">
                <a:solidFill>
                  <a:srgbClr val="000000"/>
                </a:solidFill>
                <a:latin typeface="Canva Sans"/>
                <a:ea typeface="Canva Sans"/>
                <a:cs typeface="Canva Sans"/>
                <a:sym typeface="Canva Sans"/>
              </a:rPr>
              <a:t>QUATTROCENTO</a:t>
            </a:r>
          </a:p>
        </p:txBody>
      </p:sp>
      <p:sp>
        <p:nvSpPr>
          <p:cNvPr id="32" name="TextBox 32"/>
          <p:cNvSpPr txBox="1"/>
          <p:nvPr/>
        </p:nvSpPr>
        <p:spPr>
          <a:xfrm>
            <a:off x="1028700" y="8983077"/>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##5B19EC</a:t>
            </a:r>
          </a:p>
        </p:txBody>
      </p:sp>
      <p:sp>
        <p:nvSpPr>
          <p:cNvPr id="33" name="TextBox 33"/>
          <p:cNvSpPr txBox="1"/>
          <p:nvPr/>
        </p:nvSpPr>
        <p:spPr>
          <a:xfrm>
            <a:off x="1897251" y="8983077"/>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#2E2E2E</a:t>
            </a:r>
          </a:p>
        </p:txBody>
      </p:sp>
      <p:sp>
        <p:nvSpPr>
          <p:cNvPr id="34" name="TextBox 34"/>
          <p:cNvSpPr txBox="1"/>
          <p:nvPr/>
        </p:nvSpPr>
        <p:spPr>
          <a:xfrm>
            <a:off x="2765802" y="8983077"/>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#F8ECEA</a:t>
            </a:r>
          </a:p>
        </p:txBody>
      </p:sp>
      <p:sp>
        <p:nvSpPr>
          <p:cNvPr id="35" name="TextBox 35"/>
          <p:cNvSpPr txBox="1"/>
          <p:nvPr/>
        </p:nvSpPr>
        <p:spPr>
          <a:xfrm>
            <a:off x="4502905" y="8983077"/>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#FC6233</a:t>
            </a:r>
          </a:p>
        </p:txBody>
      </p:sp>
      <p:sp>
        <p:nvSpPr>
          <p:cNvPr id="36" name="TextBox 36"/>
          <p:cNvSpPr txBox="1"/>
          <p:nvPr/>
        </p:nvSpPr>
        <p:spPr>
          <a:xfrm>
            <a:off x="4210005" y="1446041"/>
            <a:ext cx="9867990" cy="324612"/>
          </a:xfrm>
          <a:prstGeom prst="rect">
            <a:avLst/>
          </a:prstGeom>
        </p:spPr>
        <p:txBody>
          <a:bodyPr lIns="0" tIns="0" rIns="0" bIns="0" rtlCol="0" anchor="t">
            <a:spAutoFit/>
          </a:bodyPr>
          <a:lstStyle/>
          <a:p>
            <a:pPr marL="0" lvl="1" indent="0" algn="ctr">
              <a:lnSpc>
                <a:spcPts val="2683"/>
              </a:lnSpc>
            </a:pPr>
            <a:r>
              <a:rPr lang="en-US" sz="2199" u="none" strike="noStrike">
                <a:solidFill>
                  <a:srgbClr val="2E2E2E"/>
                </a:solidFill>
                <a:latin typeface="Canva Sans"/>
                <a:ea typeface="Canva Sans"/>
                <a:cs typeface="Canva Sans"/>
                <a:sym typeface="Canva Sans"/>
              </a:rPr>
              <a:t>Use these design resources in your Canva Presentation.</a:t>
            </a:r>
          </a:p>
        </p:txBody>
      </p:sp>
      <p:sp>
        <p:nvSpPr>
          <p:cNvPr id="37" name="TextBox 37"/>
          <p:cNvSpPr txBox="1"/>
          <p:nvPr/>
        </p:nvSpPr>
        <p:spPr>
          <a:xfrm>
            <a:off x="11706206" y="9915836"/>
            <a:ext cx="5916757" cy="167020"/>
          </a:xfrm>
          <a:prstGeom prst="rect">
            <a:avLst/>
          </a:prstGeom>
        </p:spPr>
        <p:txBody>
          <a:bodyPr lIns="0" tIns="0" rIns="0" bIns="0" rtlCol="0" anchor="t">
            <a:spAutoFit/>
          </a:bodyPr>
          <a:lstStyle/>
          <a:p>
            <a:pPr marL="0" lvl="1" indent="0" algn="r">
              <a:lnSpc>
                <a:spcPts val="1463"/>
              </a:lnSpc>
            </a:pPr>
            <a:r>
              <a:rPr lang="en-US" sz="1199" b="1">
                <a:solidFill>
                  <a:srgbClr val="5B19EC"/>
                </a:solidFill>
                <a:latin typeface="Canva Sans Bold"/>
                <a:ea typeface="Canva Sans Bold"/>
                <a:cs typeface="Canva Sans Bold"/>
                <a:sym typeface="Canva Sans Bold"/>
              </a:rPr>
              <a:t>DON'T FORGET TO DELETE THIS PAGE BEFORE PRESENTING. </a:t>
            </a:r>
          </a:p>
        </p:txBody>
      </p:sp>
      <p:sp>
        <p:nvSpPr>
          <p:cNvPr id="38" name="TextBox 38"/>
          <p:cNvSpPr txBox="1"/>
          <p:nvPr/>
        </p:nvSpPr>
        <p:spPr>
          <a:xfrm>
            <a:off x="5469973" y="543899"/>
            <a:ext cx="7348055" cy="773593"/>
          </a:xfrm>
          <a:prstGeom prst="rect">
            <a:avLst/>
          </a:prstGeom>
        </p:spPr>
        <p:txBody>
          <a:bodyPr lIns="0" tIns="0" rIns="0" bIns="0" rtlCol="0" anchor="t">
            <a:spAutoFit/>
          </a:bodyPr>
          <a:lstStyle/>
          <a:p>
            <a:pPr marL="0" lvl="0" indent="0" algn="ctr">
              <a:lnSpc>
                <a:spcPts val="5706"/>
              </a:lnSpc>
            </a:pPr>
            <a:r>
              <a:rPr lang="en-US" sz="5706" b="1" u="none" strike="noStrike" spc="-330">
                <a:solidFill>
                  <a:srgbClr val="5B19EC"/>
                </a:solidFill>
                <a:latin typeface="Canva Sans Bold"/>
                <a:ea typeface="Canva Sans Bold"/>
                <a:cs typeface="Canva Sans Bold"/>
                <a:sym typeface="Canva Sans Bold"/>
              </a:rPr>
              <a:t>RESOURCE PAGE</a:t>
            </a:r>
          </a:p>
        </p:txBody>
      </p:sp>
      <p:sp>
        <p:nvSpPr>
          <p:cNvPr id="39" name="TextBox 39"/>
          <p:cNvSpPr txBox="1"/>
          <p:nvPr/>
        </p:nvSpPr>
        <p:spPr>
          <a:xfrm>
            <a:off x="1747770"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Fonts</a:t>
            </a:r>
          </a:p>
        </p:txBody>
      </p:sp>
      <p:sp>
        <p:nvSpPr>
          <p:cNvPr id="40" name="TextBox 40"/>
          <p:cNvSpPr txBox="1"/>
          <p:nvPr/>
        </p:nvSpPr>
        <p:spPr>
          <a:xfrm>
            <a:off x="10291206" y="2693383"/>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Design Elements</a:t>
            </a:r>
          </a:p>
        </p:txBody>
      </p:sp>
      <p:sp>
        <p:nvSpPr>
          <p:cNvPr id="41" name="TextBox 41"/>
          <p:cNvSpPr txBox="1"/>
          <p:nvPr/>
        </p:nvSpPr>
        <p:spPr>
          <a:xfrm>
            <a:off x="1747770" y="7296522"/>
            <a:ext cx="3150536" cy="384175"/>
          </a:xfrm>
          <a:prstGeom prst="rect">
            <a:avLst/>
          </a:prstGeom>
        </p:spPr>
        <p:txBody>
          <a:bodyPr lIns="0" tIns="0" rIns="0" bIns="0" rtlCol="0" anchor="t">
            <a:spAutoFit/>
          </a:bodyPr>
          <a:lstStyle/>
          <a:p>
            <a:pPr algn="ctr">
              <a:lnSpc>
                <a:spcPts val="3049"/>
              </a:lnSpc>
            </a:pPr>
            <a:r>
              <a:rPr lang="en-US" sz="2499" b="1">
                <a:solidFill>
                  <a:srgbClr val="0F1A38"/>
                </a:solidFill>
                <a:latin typeface="Canva Sans Bold"/>
                <a:ea typeface="Canva Sans Bold"/>
                <a:cs typeface="Canva Sans Bold"/>
                <a:sym typeface="Canva Sans Bold"/>
              </a:rPr>
              <a:t>Colors</a:t>
            </a:r>
          </a:p>
        </p:txBody>
      </p:sp>
      <p:grpSp>
        <p:nvGrpSpPr>
          <p:cNvPr id="42" name="Group 42"/>
          <p:cNvGrpSpPr/>
          <p:nvPr/>
        </p:nvGrpSpPr>
        <p:grpSpPr>
          <a:xfrm>
            <a:off x="3867938" y="8114950"/>
            <a:ext cx="754204" cy="75420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E2A9DD"/>
            </a:solidFill>
          </p:spPr>
          <p:txBody>
            <a:bodyPr/>
            <a:lstStyle/>
            <a:p>
              <a:endParaRPr lang="en-US"/>
            </a:p>
          </p:txBody>
        </p:sp>
        <p:sp>
          <p:nvSpPr>
            <p:cNvPr id="44" name="TextBox 44"/>
            <p:cNvSpPr txBox="1"/>
            <p:nvPr/>
          </p:nvSpPr>
          <p:spPr>
            <a:xfrm>
              <a:off x="0" y="-19050"/>
              <a:ext cx="812800" cy="831850"/>
            </a:xfrm>
            <a:prstGeom prst="rect">
              <a:avLst/>
            </a:prstGeom>
          </p:spPr>
          <p:txBody>
            <a:bodyPr lIns="50800" tIns="50800" rIns="50800" bIns="50800" rtlCol="0" anchor="ctr"/>
            <a:lstStyle/>
            <a:p>
              <a:pPr algn="ctr">
                <a:lnSpc>
                  <a:spcPts val="2465"/>
                </a:lnSpc>
              </a:pPr>
              <a:endParaRPr/>
            </a:p>
          </p:txBody>
        </p:sp>
      </p:grpSp>
      <p:sp>
        <p:nvSpPr>
          <p:cNvPr id="45" name="TextBox 45"/>
          <p:cNvSpPr txBox="1"/>
          <p:nvPr/>
        </p:nvSpPr>
        <p:spPr>
          <a:xfrm>
            <a:off x="3634353" y="8983077"/>
            <a:ext cx="1221374" cy="180467"/>
          </a:xfrm>
          <a:prstGeom prst="rect">
            <a:avLst/>
          </a:prstGeom>
        </p:spPr>
        <p:txBody>
          <a:bodyPr lIns="0" tIns="0" rIns="0" bIns="0" rtlCol="0" anchor="t">
            <a:spAutoFit/>
          </a:bodyPr>
          <a:lstStyle/>
          <a:p>
            <a:pPr algn="ctr">
              <a:lnSpc>
                <a:spcPts val="1339"/>
              </a:lnSpc>
            </a:pPr>
            <a:r>
              <a:rPr lang="en-US" sz="1300" b="1">
                <a:solidFill>
                  <a:srgbClr val="000000"/>
                </a:solidFill>
                <a:latin typeface="Canva Sans Bold"/>
                <a:ea typeface="Canva Sans Bold"/>
                <a:cs typeface="Canva Sans Bold"/>
                <a:sym typeface="Canva Sans Bold"/>
              </a:rPr>
              <a:t>#E2A9DD</a:t>
            </a:r>
          </a:p>
        </p:txBody>
      </p:sp>
      <p:sp>
        <p:nvSpPr>
          <p:cNvPr id="46" name="Freeform 46"/>
          <p:cNvSpPr/>
          <p:nvPr/>
        </p:nvSpPr>
        <p:spPr>
          <a:xfrm>
            <a:off x="14534184" y="5883747"/>
            <a:ext cx="1267377" cy="1225899"/>
          </a:xfrm>
          <a:custGeom>
            <a:avLst/>
            <a:gdLst/>
            <a:ahLst/>
            <a:cxnLst/>
            <a:rect l="l" t="t" r="r" b="b"/>
            <a:pathLst>
              <a:path w="1267377" h="1225899">
                <a:moveTo>
                  <a:pt x="0" y="0"/>
                </a:moveTo>
                <a:lnTo>
                  <a:pt x="1267377" y="0"/>
                </a:lnTo>
                <a:lnTo>
                  <a:pt x="1267377" y="1225900"/>
                </a:lnTo>
                <a:lnTo>
                  <a:pt x="0" y="1225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7" name="Freeform 47"/>
          <p:cNvSpPr/>
          <p:nvPr/>
        </p:nvSpPr>
        <p:spPr>
          <a:xfrm>
            <a:off x="7655427" y="3858963"/>
            <a:ext cx="1742900" cy="1432347"/>
          </a:xfrm>
          <a:custGeom>
            <a:avLst/>
            <a:gdLst/>
            <a:ahLst/>
            <a:cxnLst/>
            <a:rect l="l" t="t" r="r" b="b"/>
            <a:pathLst>
              <a:path w="1742900" h="1432347">
                <a:moveTo>
                  <a:pt x="0" y="0"/>
                </a:moveTo>
                <a:lnTo>
                  <a:pt x="1742900" y="0"/>
                </a:lnTo>
                <a:lnTo>
                  <a:pt x="1742900" y="1432347"/>
                </a:lnTo>
                <a:lnTo>
                  <a:pt x="0" y="14323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8" name="Freeform 48"/>
          <p:cNvSpPr/>
          <p:nvPr/>
        </p:nvSpPr>
        <p:spPr>
          <a:xfrm>
            <a:off x="7931386" y="5821915"/>
            <a:ext cx="1620654" cy="1349563"/>
          </a:xfrm>
          <a:custGeom>
            <a:avLst/>
            <a:gdLst/>
            <a:ahLst/>
            <a:cxnLst/>
            <a:rect l="l" t="t" r="r" b="b"/>
            <a:pathLst>
              <a:path w="1620654" h="1349563">
                <a:moveTo>
                  <a:pt x="0" y="0"/>
                </a:moveTo>
                <a:lnTo>
                  <a:pt x="1620654" y="0"/>
                </a:lnTo>
                <a:lnTo>
                  <a:pt x="1620654" y="1349563"/>
                </a:lnTo>
                <a:lnTo>
                  <a:pt x="0" y="13495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9" name="Freeform 49"/>
          <p:cNvSpPr/>
          <p:nvPr/>
        </p:nvSpPr>
        <p:spPr>
          <a:xfrm>
            <a:off x="12537308" y="5814998"/>
            <a:ext cx="1360919" cy="1363398"/>
          </a:xfrm>
          <a:custGeom>
            <a:avLst/>
            <a:gdLst/>
            <a:ahLst/>
            <a:cxnLst/>
            <a:rect l="l" t="t" r="r" b="b"/>
            <a:pathLst>
              <a:path w="1360919" h="1363398">
                <a:moveTo>
                  <a:pt x="0" y="0"/>
                </a:moveTo>
                <a:lnTo>
                  <a:pt x="1360919" y="0"/>
                </a:lnTo>
                <a:lnTo>
                  <a:pt x="1360919" y="1363398"/>
                </a:lnTo>
                <a:lnTo>
                  <a:pt x="0" y="1363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0" name="Freeform 50"/>
          <p:cNvSpPr/>
          <p:nvPr/>
        </p:nvSpPr>
        <p:spPr>
          <a:xfrm>
            <a:off x="10104261" y="3858963"/>
            <a:ext cx="1572437" cy="1432347"/>
          </a:xfrm>
          <a:custGeom>
            <a:avLst/>
            <a:gdLst/>
            <a:ahLst/>
            <a:cxnLst/>
            <a:rect l="l" t="t" r="r" b="b"/>
            <a:pathLst>
              <a:path w="1572437" h="1432347">
                <a:moveTo>
                  <a:pt x="0" y="0"/>
                </a:moveTo>
                <a:lnTo>
                  <a:pt x="1572437" y="0"/>
                </a:lnTo>
                <a:lnTo>
                  <a:pt x="1572437" y="1432347"/>
                </a:lnTo>
                <a:lnTo>
                  <a:pt x="0" y="14323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1" name="Freeform 51"/>
          <p:cNvSpPr/>
          <p:nvPr/>
        </p:nvSpPr>
        <p:spPr>
          <a:xfrm>
            <a:off x="14664585" y="3899626"/>
            <a:ext cx="1554522" cy="1351021"/>
          </a:xfrm>
          <a:custGeom>
            <a:avLst/>
            <a:gdLst/>
            <a:ahLst/>
            <a:cxnLst/>
            <a:rect l="l" t="t" r="r" b="b"/>
            <a:pathLst>
              <a:path w="1554522" h="1351021">
                <a:moveTo>
                  <a:pt x="0" y="0"/>
                </a:moveTo>
                <a:lnTo>
                  <a:pt x="1554522" y="0"/>
                </a:lnTo>
                <a:lnTo>
                  <a:pt x="1554522" y="1351021"/>
                </a:lnTo>
                <a:lnTo>
                  <a:pt x="0" y="13510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52" name="Freeform 52"/>
          <p:cNvSpPr/>
          <p:nvPr/>
        </p:nvSpPr>
        <p:spPr>
          <a:xfrm>
            <a:off x="12382633" y="3989144"/>
            <a:ext cx="1576018" cy="1171984"/>
          </a:xfrm>
          <a:custGeom>
            <a:avLst/>
            <a:gdLst/>
            <a:ahLst/>
            <a:cxnLst/>
            <a:rect l="l" t="t" r="r" b="b"/>
            <a:pathLst>
              <a:path w="1576018" h="1171984">
                <a:moveTo>
                  <a:pt x="0" y="0"/>
                </a:moveTo>
                <a:lnTo>
                  <a:pt x="1576017" y="0"/>
                </a:lnTo>
                <a:lnTo>
                  <a:pt x="1576017" y="1171984"/>
                </a:lnTo>
                <a:lnTo>
                  <a:pt x="0" y="11719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53" name="Freeform 53"/>
          <p:cNvSpPr/>
          <p:nvPr/>
        </p:nvSpPr>
        <p:spPr>
          <a:xfrm>
            <a:off x="10187998" y="5854969"/>
            <a:ext cx="1713352" cy="1283456"/>
          </a:xfrm>
          <a:custGeom>
            <a:avLst/>
            <a:gdLst/>
            <a:ahLst/>
            <a:cxnLst/>
            <a:rect l="l" t="t" r="r" b="b"/>
            <a:pathLst>
              <a:path w="1713352" h="1283456">
                <a:moveTo>
                  <a:pt x="0" y="0"/>
                </a:moveTo>
                <a:lnTo>
                  <a:pt x="1713352" y="0"/>
                </a:lnTo>
                <a:lnTo>
                  <a:pt x="1713352" y="1283456"/>
                </a:lnTo>
                <a:lnTo>
                  <a:pt x="0" y="128345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54" name="Freeform 54"/>
          <p:cNvSpPr/>
          <p:nvPr/>
        </p:nvSpPr>
        <p:spPr>
          <a:xfrm>
            <a:off x="9682440" y="7882894"/>
            <a:ext cx="972470" cy="782422"/>
          </a:xfrm>
          <a:custGeom>
            <a:avLst/>
            <a:gdLst/>
            <a:ahLst/>
            <a:cxnLst/>
            <a:rect l="l" t="t" r="r" b="b"/>
            <a:pathLst>
              <a:path w="972470" h="782422">
                <a:moveTo>
                  <a:pt x="0" y="0"/>
                </a:moveTo>
                <a:lnTo>
                  <a:pt x="972470" y="0"/>
                </a:lnTo>
                <a:lnTo>
                  <a:pt x="972470" y="782422"/>
                </a:lnTo>
                <a:lnTo>
                  <a:pt x="0" y="78242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5" name="Freeform 55"/>
          <p:cNvSpPr/>
          <p:nvPr/>
        </p:nvSpPr>
        <p:spPr>
          <a:xfrm>
            <a:off x="11591630" y="7740371"/>
            <a:ext cx="970426" cy="1067468"/>
          </a:xfrm>
          <a:custGeom>
            <a:avLst/>
            <a:gdLst/>
            <a:ahLst/>
            <a:cxnLst/>
            <a:rect l="l" t="t" r="r" b="b"/>
            <a:pathLst>
              <a:path w="970426" h="1067468">
                <a:moveTo>
                  <a:pt x="0" y="0"/>
                </a:moveTo>
                <a:lnTo>
                  <a:pt x="970426" y="0"/>
                </a:lnTo>
                <a:lnTo>
                  <a:pt x="970426" y="1067468"/>
                </a:lnTo>
                <a:lnTo>
                  <a:pt x="0" y="106746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56" name="Freeform 56"/>
          <p:cNvSpPr/>
          <p:nvPr/>
        </p:nvSpPr>
        <p:spPr>
          <a:xfrm>
            <a:off x="13498776" y="7760733"/>
            <a:ext cx="959540" cy="1026745"/>
          </a:xfrm>
          <a:custGeom>
            <a:avLst/>
            <a:gdLst/>
            <a:ahLst/>
            <a:cxnLst/>
            <a:rect l="l" t="t" r="r" b="b"/>
            <a:pathLst>
              <a:path w="959540" h="1026745">
                <a:moveTo>
                  <a:pt x="0" y="0"/>
                </a:moveTo>
                <a:lnTo>
                  <a:pt x="959540" y="0"/>
                </a:lnTo>
                <a:lnTo>
                  <a:pt x="959540" y="1026745"/>
                </a:lnTo>
                <a:lnTo>
                  <a:pt x="0" y="102674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77480" y="2605456"/>
            <a:ext cx="11533039" cy="324612"/>
          </a:xfrm>
          <a:prstGeom prst="rect">
            <a:avLst/>
          </a:prstGeom>
        </p:spPr>
        <p:txBody>
          <a:bodyPr lIns="0" tIns="0" rIns="0" bIns="0" rtlCol="0" anchor="t">
            <a:spAutoFit/>
          </a:bodyPr>
          <a:lstStyle/>
          <a:p>
            <a:pPr marL="0" lvl="1" indent="0" algn="ctr">
              <a:lnSpc>
                <a:spcPts val="2683"/>
              </a:lnSpc>
            </a:pPr>
            <a:r>
              <a:rPr lang="en-US" sz="2199">
                <a:solidFill>
                  <a:srgbClr val="2E2E2E"/>
                </a:solidFill>
                <a:latin typeface="Canva Sans"/>
                <a:ea typeface="Canva Sans"/>
                <a:cs typeface="Canva Sans"/>
                <a:sym typeface="Canva Sans"/>
              </a:rPr>
              <a:t>This presentation template is free for everyone to use thanks to the following:</a:t>
            </a:r>
          </a:p>
        </p:txBody>
      </p:sp>
      <p:sp>
        <p:nvSpPr>
          <p:cNvPr id="3" name="TextBox 3"/>
          <p:cNvSpPr txBox="1"/>
          <p:nvPr/>
        </p:nvSpPr>
        <p:spPr>
          <a:xfrm>
            <a:off x="7108732" y="8257423"/>
            <a:ext cx="4070535" cy="421513"/>
          </a:xfrm>
          <a:prstGeom prst="rect">
            <a:avLst/>
          </a:prstGeom>
        </p:spPr>
        <p:txBody>
          <a:bodyPr lIns="0" tIns="0" rIns="0" bIns="0" rtlCol="0" anchor="t">
            <a:spAutoFit/>
          </a:bodyPr>
          <a:lstStyle/>
          <a:p>
            <a:pPr marL="0" lvl="1" indent="0" algn="ctr">
              <a:lnSpc>
                <a:spcPts val="3415"/>
              </a:lnSpc>
            </a:pPr>
            <a:r>
              <a:rPr lang="en-US" sz="2799" b="1" i="1">
                <a:solidFill>
                  <a:srgbClr val="5B19EC"/>
                </a:solidFill>
                <a:latin typeface="Canva Sans Bold Italics"/>
                <a:ea typeface="Canva Sans Bold Italics"/>
                <a:cs typeface="Canva Sans Bold Italics"/>
                <a:sym typeface="Canva Sans Bold Italics"/>
              </a:rPr>
              <a:t>Happy designing!</a:t>
            </a:r>
          </a:p>
        </p:txBody>
      </p:sp>
      <p:sp>
        <p:nvSpPr>
          <p:cNvPr id="4" name="TextBox 4"/>
          <p:cNvSpPr txBox="1"/>
          <p:nvPr/>
        </p:nvSpPr>
        <p:spPr>
          <a:xfrm>
            <a:off x="4210005" y="5279512"/>
            <a:ext cx="9867990" cy="309245"/>
          </a:xfrm>
          <a:prstGeom prst="rect">
            <a:avLst/>
          </a:prstGeom>
        </p:spPr>
        <p:txBody>
          <a:bodyPr lIns="0" tIns="0" rIns="0" bIns="0" rtlCol="0" anchor="t">
            <a:spAutoFit/>
          </a:bodyPr>
          <a:lstStyle/>
          <a:p>
            <a:pPr marL="0" lvl="1" indent="0" algn="ctr">
              <a:lnSpc>
                <a:spcPts val="2440"/>
              </a:lnSpc>
            </a:pPr>
            <a:r>
              <a:rPr lang="en-US" sz="2000">
                <a:solidFill>
                  <a:srgbClr val="2E2E2E"/>
                </a:solidFill>
                <a:latin typeface="Canva Sans"/>
                <a:ea typeface="Canva Sans"/>
                <a:cs typeface="Canva Sans"/>
                <a:sym typeface="Canva Sans"/>
              </a:rPr>
              <a:t>for the presentation template</a:t>
            </a:r>
          </a:p>
        </p:txBody>
      </p:sp>
      <p:sp>
        <p:nvSpPr>
          <p:cNvPr id="5" name="TextBox 5"/>
          <p:cNvSpPr txBox="1"/>
          <p:nvPr/>
        </p:nvSpPr>
        <p:spPr>
          <a:xfrm>
            <a:off x="4210005" y="7014728"/>
            <a:ext cx="9867990" cy="309245"/>
          </a:xfrm>
          <a:prstGeom prst="rect">
            <a:avLst/>
          </a:prstGeom>
        </p:spPr>
        <p:txBody>
          <a:bodyPr lIns="0" tIns="0" rIns="0" bIns="0" rtlCol="0" anchor="t">
            <a:spAutoFit/>
          </a:bodyPr>
          <a:lstStyle/>
          <a:p>
            <a:pPr marL="0" lvl="1" indent="0" algn="ctr">
              <a:lnSpc>
                <a:spcPts val="2440"/>
              </a:lnSpc>
            </a:pPr>
            <a:r>
              <a:rPr lang="en-US" sz="2000">
                <a:solidFill>
                  <a:srgbClr val="2E2E2E"/>
                </a:solidFill>
                <a:latin typeface="Canva Sans"/>
                <a:ea typeface="Canva Sans"/>
                <a:cs typeface="Canva Sans"/>
                <a:sym typeface="Canva Sans"/>
              </a:rPr>
              <a:t>for the photos</a:t>
            </a:r>
          </a:p>
        </p:txBody>
      </p:sp>
      <p:sp>
        <p:nvSpPr>
          <p:cNvPr id="6" name="TextBox 6"/>
          <p:cNvSpPr txBox="1"/>
          <p:nvPr/>
        </p:nvSpPr>
        <p:spPr>
          <a:xfrm>
            <a:off x="5469973" y="1703314"/>
            <a:ext cx="7348055" cy="773593"/>
          </a:xfrm>
          <a:prstGeom prst="rect">
            <a:avLst/>
          </a:prstGeom>
        </p:spPr>
        <p:txBody>
          <a:bodyPr lIns="0" tIns="0" rIns="0" bIns="0" rtlCol="0" anchor="t">
            <a:spAutoFit/>
          </a:bodyPr>
          <a:lstStyle/>
          <a:p>
            <a:pPr marL="0" lvl="0" indent="0" algn="ctr">
              <a:lnSpc>
                <a:spcPts val="5706"/>
              </a:lnSpc>
            </a:pPr>
            <a:r>
              <a:rPr lang="en-US" sz="5706" b="1" spc="-330">
                <a:solidFill>
                  <a:srgbClr val="5B19EC"/>
                </a:solidFill>
                <a:latin typeface="Canva Sans Bold"/>
                <a:ea typeface="Canva Sans Bold"/>
                <a:cs typeface="Canva Sans Bold"/>
                <a:sym typeface="Canva Sans Bold"/>
              </a:rPr>
              <a:t>CREDITS</a:t>
            </a:r>
          </a:p>
        </p:txBody>
      </p:sp>
      <p:sp>
        <p:nvSpPr>
          <p:cNvPr id="7" name="TextBox 7"/>
          <p:cNvSpPr txBox="1"/>
          <p:nvPr/>
        </p:nvSpPr>
        <p:spPr>
          <a:xfrm>
            <a:off x="6110027" y="6282261"/>
            <a:ext cx="6067945" cy="618167"/>
          </a:xfrm>
          <a:prstGeom prst="rect">
            <a:avLst/>
          </a:prstGeom>
        </p:spPr>
        <p:txBody>
          <a:bodyPr lIns="0" tIns="0" rIns="0" bIns="0" rtlCol="0" anchor="t">
            <a:spAutoFit/>
          </a:bodyPr>
          <a:lstStyle/>
          <a:p>
            <a:pPr marL="0" lvl="0" indent="0" algn="ctr">
              <a:lnSpc>
                <a:spcPts val="4712"/>
              </a:lnSpc>
            </a:pPr>
            <a:r>
              <a:rPr lang="en-US" sz="4712">
                <a:solidFill>
                  <a:srgbClr val="2E2E2E"/>
                </a:solidFill>
                <a:latin typeface="Canva Sans"/>
                <a:ea typeface="Canva Sans"/>
                <a:cs typeface="Canva Sans"/>
                <a:sym typeface="Canva Sans"/>
              </a:rPr>
              <a:t>Pexels, Pixabay</a:t>
            </a:r>
          </a:p>
        </p:txBody>
      </p:sp>
      <p:sp>
        <p:nvSpPr>
          <p:cNvPr id="8" name="Freeform 8"/>
          <p:cNvSpPr/>
          <p:nvPr/>
        </p:nvSpPr>
        <p:spPr>
          <a:xfrm>
            <a:off x="6731779" y="3872839"/>
            <a:ext cx="4824443" cy="1206111"/>
          </a:xfrm>
          <a:custGeom>
            <a:avLst/>
            <a:gdLst/>
            <a:ahLst/>
            <a:cxnLst/>
            <a:rect l="l" t="t" r="r" b="b"/>
            <a:pathLst>
              <a:path w="4824443" h="1206111">
                <a:moveTo>
                  <a:pt x="0" y="0"/>
                </a:moveTo>
                <a:lnTo>
                  <a:pt x="4824442" y="0"/>
                </a:lnTo>
                <a:lnTo>
                  <a:pt x="4824442" y="1206111"/>
                </a:lnTo>
                <a:lnTo>
                  <a:pt x="0" y="1206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2499208" y="4134306"/>
            <a:ext cx="6367736" cy="6379334"/>
          </a:xfrm>
          <a:custGeom>
            <a:avLst/>
            <a:gdLst/>
            <a:ahLst/>
            <a:cxnLst/>
            <a:rect l="l" t="t" r="r" b="b"/>
            <a:pathLst>
              <a:path w="6367736" h="6379334">
                <a:moveTo>
                  <a:pt x="0" y="0"/>
                </a:moveTo>
                <a:lnTo>
                  <a:pt x="6367735" y="0"/>
                </a:lnTo>
                <a:lnTo>
                  <a:pt x="6367735" y="6379334"/>
                </a:lnTo>
                <a:lnTo>
                  <a:pt x="0" y="6379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2054096" y="4387435"/>
            <a:ext cx="7840273" cy="5873077"/>
          </a:xfrm>
          <a:custGeom>
            <a:avLst/>
            <a:gdLst/>
            <a:ahLst/>
            <a:cxnLst/>
            <a:rect l="l" t="t" r="r" b="b"/>
            <a:pathLst>
              <a:path w="7840273" h="5873077">
                <a:moveTo>
                  <a:pt x="0" y="0"/>
                </a:moveTo>
                <a:lnTo>
                  <a:pt x="7840273" y="0"/>
                </a:lnTo>
                <a:lnTo>
                  <a:pt x="7840273" y="5873077"/>
                </a:lnTo>
                <a:lnTo>
                  <a:pt x="0" y="58730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CA402-E1ED-5CCC-A12F-043B209F3D2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59DE680-0150-4CE3-72F7-46E35C5501D3}"/>
              </a:ext>
            </a:extLst>
          </p:cNvPr>
          <p:cNvSpPr txBox="1"/>
          <p:nvPr/>
        </p:nvSpPr>
        <p:spPr>
          <a:xfrm>
            <a:off x="2362200" y="790915"/>
            <a:ext cx="135636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Data Collection &amp; Preprocessing </a:t>
            </a:r>
          </a:p>
        </p:txBody>
      </p:sp>
      <p:sp>
        <p:nvSpPr>
          <p:cNvPr id="8" name="TextBox 8">
            <a:extLst>
              <a:ext uri="{FF2B5EF4-FFF2-40B4-BE49-F238E27FC236}">
                <a16:creationId xmlns:a16="http://schemas.microsoft.com/office/drawing/2014/main" id="{84BF07A4-6463-3AD5-1AD1-8C76BEDA32CD}"/>
              </a:ext>
            </a:extLst>
          </p:cNvPr>
          <p:cNvSpPr txBox="1"/>
          <p:nvPr/>
        </p:nvSpPr>
        <p:spPr>
          <a:xfrm>
            <a:off x="5515894" y="8937407"/>
            <a:ext cx="7256211" cy="354777"/>
          </a:xfrm>
          <a:prstGeom prst="rect">
            <a:avLst/>
          </a:prstGeom>
        </p:spPr>
        <p:txBody>
          <a:bodyPr lIns="0" tIns="0" rIns="0" bIns="0" rtlCol="0" anchor="t">
            <a:spAutoFit/>
          </a:bodyPr>
          <a:lstStyle/>
          <a:p>
            <a:pPr algn="ctr">
              <a:lnSpc>
                <a:spcPts val="2940"/>
              </a:lnSpc>
            </a:pP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Meal Info </a:t>
            </a:r>
          </a:p>
        </p:txBody>
      </p:sp>
      <p:sp>
        <p:nvSpPr>
          <p:cNvPr id="11" name="TextBox 20">
            <a:extLst>
              <a:ext uri="{FF2B5EF4-FFF2-40B4-BE49-F238E27FC236}">
                <a16:creationId xmlns:a16="http://schemas.microsoft.com/office/drawing/2014/main" id="{D08C05DE-C6FE-188C-FFB8-D04BE99F9116}"/>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2" name="TextBox 5">
            <a:extLst>
              <a:ext uri="{FF2B5EF4-FFF2-40B4-BE49-F238E27FC236}">
                <a16:creationId xmlns:a16="http://schemas.microsoft.com/office/drawing/2014/main" id="{2B933F68-7398-9B74-0DB0-F3A210F7CFDD}"/>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pic>
        <p:nvPicPr>
          <p:cNvPr id="19" name="Picture 18">
            <a:extLst>
              <a:ext uri="{FF2B5EF4-FFF2-40B4-BE49-F238E27FC236}">
                <a16:creationId xmlns:a16="http://schemas.microsoft.com/office/drawing/2014/main" id="{1F4E51D9-DC7D-8928-C2B7-02570A16E0D8}"/>
              </a:ext>
            </a:extLst>
          </p:cNvPr>
          <p:cNvPicPr>
            <a:picLocks noChangeAspect="1"/>
          </p:cNvPicPr>
          <p:nvPr/>
        </p:nvPicPr>
        <p:blipFill>
          <a:blip r:embed="rId2"/>
          <a:stretch>
            <a:fillRect/>
          </a:stretch>
        </p:blipFill>
        <p:spPr>
          <a:xfrm>
            <a:off x="5515895" y="1847944"/>
            <a:ext cx="7256210" cy="6871606"/>
          </a:xfrm>
          <a:prstGeom prst="rect">
            <a:avLst/>
          </a:prstGeom>
        </p:spPr>
      </p:pic>
    </p:spTree>
    <p:extLst>
      <p:ext uri="{BB962C8B-B14F-4D97-AF65-F5344CB8AC3E}">
        <p14:creationId xmlns:p14="http://schemas.microsoft.com/office/powerpoint/2010/main" val="2432870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EC3A4-9D6F-DB62-1368-CE1C997F93DC}"/>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8C5A23E6-5E5F-7827-1D06-832F56DF63BE}"/>
              </a:ext>
            </a:extLst>
          </p:cNvPr>
          <p:cNvSpPr txBox="1"/>
          <p:nvPr/>
        </p:nvSpPr>
        <p:spPr>
          <a:xfrm>
            <a:off x="2362200" y="790915"/>
            <a:ext cx="13563600" cy="936218"/>
          </a:xfrm>
          <a:prstGeom prst="rect">
            <a:avLst/>
          </a:prstGeom>
        </p:spPr>
        <p:txBody>
          <a:bodyPr wrap="square"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Data Collection &amp; Preprocessing </a:t>
            </a:r>
          </a:p>
        </p:txBody>
      </p:sp>
      <p:sp>
        <p:nvSpPr>
          <p:cNvPr id="8" name="TextBox 8">
            <a:extLst>
              <a:ext uri="{FF2B5EF4-FFF2-40B4-BE49-F238E27FC236}">
                <a16:creationId xmlns:a16="http://schemas.microsoft.com/office/drawing/2014/main" id="{7766CE64-36A3-1A76-0E7C-8592DC647682}"/>
              </a:ext>
            </a:extLst>
          </p:cNvPr>
          <p:cNvSpPr txBox="1"/>
          <p:nvPr/>
        </p:nvSpPr>
        <p:spPr>
          <a:xfrm>
            <a:off x="5515894" y="8937407"/>
            <a:ext cx="7256211" cy="354777"/>
          </a:xfrm>
          <a:prstGeom prst="rect">
            <a:avLst/>
          </a:prstGeom>
        </p:spPr>
        <p:txBody>
          <a:bodyPr lIns="0" tIns="0" rIns="0" bIns="0" rtlCol="0" anchor="t">
            <a:spAutoFit/>
          </a:bodyPr>
          <a:lstStyle/>
          <a:p>
            <a:pPr algn="ctr">
              <a:lnSpc>
                <a:spcPts val="2940"/>
              </a:lnSpc>
            </a:pPr>
            <a:r>
              <a:rPr lang="en-US" sz="2100" dirty="0">
                <a:solidFill>
                  <a:srgbClr val="2B1C09"/>
                </a:solidFill>
                <a:latin typeface="Times New Roman" panose="02020603050405020304" pitchFamily="18" charset="0"/>
                <a:ea typeface="Quattrocento"/>
                <a:cs typeface="Times New Roman" panose="02020603050405020304" pitchFamily="18" charset="0"/>
                <a:sym typeface="Quattrocento"/>
              </a:rPr>
              <a:t>Historical Order Data</a:t>
            </a:r>
          </a:p>
        </p:txBody>
      </p:sp>
      <p:sp>
        <p:nvSpPr>
          <p:cNvPr id="11" name="TextBox 20">
            <a:extLst>
              <a:ext uri="{FF2B5EF4-FFF2-40B4-BE49-F238E27FC236}">
                <a16:creationId xmlns:a16="http://schemas.microsoft.com/office/drawing/2014/main" id="{EC62736A-6638-7DD6-634B-EDC8B9CF1777}"/>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2" name="TextBox 5">
            <a:extLst>
              <a:ext uri="{FF2B5EF4-FFF2-40B4-BE49-F238E27FC236}">
                <a16:creationId xmlns:a16="http://schemas.microsoft.com/office/drawing/2014/main" id="{CA7750E8-7ACB-BD68-8441-E843FCA25A24}"/>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pic>
        <p:nvPicPr>
          <p:cNvPr id="3" name="Picture 2">
            <a:extLst>
              <a:ext uri="{FF2B5EF4-FFF2-40B4-BE49-F238E27FC236}">
                <a16:creationId xmlns:a16="http://schemas.microsoft.com/office/drawing/2014/main" id="{C99B5B12-1A71-BEB0-EB65-96FCF14D0F8B}"/>
              </a:ext>
            </a:extLst>
          </p:cNvPr>
          <p:cNvPicPr>
            <a:picLocks noChangeAspect="1"/>
          </p:cNvPicPr>
          <p:nvPr/>
        </p:nvPicPr>
        <p:blipFill>
          <a:blip r:embed="rId2"/>
          <a:stretch>
            <a:fillRect/>
          </a:stretch>
        </p:blipFill>
        <p:spPr>
          <a:xfrm>
            <a:off x="2313622" y="2133875"/>
            <a:ext cx="13660756" cy="6360198"/>
          </a:xfrm>
          <a:prstGeom prst="rect">
            <a:avLst/>
          </a:prstGeom>
        </p:spPr>
      </p:pic>
    </p:spTree>
    <p:extLst>
      <p:ext uri="{BB962C8B-B14F-4D97-AF65-F5344CB8AC3E}">
        <p14:creationId xmlns:p14="http://schemas.microsoft.com/office/powerpoint/2010/main" val="370628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B3495-06A6-07EE-0778-BCF80BDCC2B3}"/>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2065860-FE72-EB6C-A7F2-B290BDE7EA99}"/>
              </a:ext>
            </a:extLst>
          </p:cNvPr>
          <p:cNvSpPr txBox="1"/>
          <p:nvPr/>
        </p:nvSpPr>
        <p:spPr>
          <a:xfrm>
            <a:off x="4836728" y="1218538"/>
            <a:ext cx="8614545" cy="1846659"/>
          </a:xfrm>
          <a:prstGeom prst="rect">
            <a:avLst/>
          </a:prstGeom>
        </p:spPr>
        <p:txBody>
          <a:bodyPr wrap="square" lIns="0" tIns="0" rIns="0" bIns="0" rtlCol="0" anchor="t">
            <a:spAutoFit/>
          </a:bodyPr>
          <a:lstStyle/>
          <a:p>
            <a:pPr algn="l">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Modeling Techniques </a:t>
            </a:r>
          </a:p>
        </p:txBody>
      </p:sp>
      <p:sp>
        <p:nvSpPr>
          <p:cNvPr id="6" name="TextBox 6">
            <a:extLst>
              <a:ext uri="{FF2B5EF4-FFF2-40B4-BE49-F238E27FC236}">
                <a16:creationId xmlns:a16="http://schemas.microsoft.com/office/drawing/2014/main" id="{A2439043-44F2-C4F0-1C54-043938F30BF7}"/>
              </a:ext>
            </a:extLst>
          </p:cNvPr>
          <p:cNvSpPr txBox="1"/>
          <p:nvPr/>
        </p:nvSpPr>
        <p:spPr>
          <a:xfrm>
            <a:off x="838200" y="4233934"/>
            <a:ext cx="16611600" cy="1477328"/>
          </a:xfrm>
          <a:prstGeom prst="rect">
            <a:avLst/>
          </a:prstGeom>
        </p:spPr>
        <p:txBody>
          <a:bodyPr wrap="square" lIns="0" tIns="0" rIns="0" bIns="0" rtlCol="0" anchor="t">
            <a:spAutoFit/>
          </a:bodyPr>
          <a:lstStyle/>
          <a:p>
            <a:pPr algn="l"/>
            <a:r>
              <a:rPr lang="en-US" sz="3200" b="1" dirty="0">
                <a:solidFill>
                  <a:srgbClr val="2B1C09"/>
                </a:solidFill>
                <a:latin typeface="Times New Roman" panose="02020603050405020304" pitchFamily="18" charset="0"/>
                <a:ea typeface="Quattrocento"/>
                <a:cs typeface="Times New Roman" panose="02020603050405020304" pitchFamily="18" charset="0"/>
                <a:sym typeface="Quattrocento"/>
              </a:rPr>
              <a:t>Purpose</a:t>
            </a:r>
            <a:r>
              <a:rPr lang="en-US" sz="3200" dirty="0">
                <a:solidFill>
                  <a:srgbClr val="2B1C09"/>
                </a:solidFill>
                <a:latin typeface="Times New Roman" panose="02020603050405020304" pitchFamily="18" charset="0"/>
                <a:ea typeface="Quattrocento"/>
                <a:cs typeface="Times New Roman" panose="02020603050405020304" pitchFamily="18" charset="0"/>
                <a:sym typeface="Quattrocento"/>
              </a:rPr>
              <a:t>: The ARIMAX (</a:t>
            </a:r>
            <a:r>
              <a:rPr lang="en-US" sz="3200" dirty="0" err="1">
                <a:solidFill>
                  <a:srgbClr val="2B1C09"/>
                </a:solidFill>
                <a:latin typeface="Times New Roman" panose="02020603050405020304" pitchFamily="18" charset="0"/>
                <a:ea typeface="Quattrocento"/>
                <a:cs typeface="Times New Roman" panose="02020603050405020304" pitchFamily="18" charset="0"/>
                <a:sym typeface="Quattrocento"/>
              </a:rPr>
              <a:t>AutoRegressive</a:t>
            </a:r>
            <a:r>
              <a:rPr lang="en-US" sz="3200" dirty="0">
                <a:solidFill>
                  <a:srgbClr val="2B1C09"/>
                </a:solidFill>
                <a:latin typeface="Times New Roman" panose="02020603050405020304" pitchFamily="18" charset="0"/>
                <a:ea typeface="Quattrocento"/>
                <a:cs typeface="Times New Roman" panose="02020603050405020304" pitchFamily="18" charset="0"/>
                <a:sym typeface="Quattrocento"/>
              </a:rPr>
              <a:t> Integrated Moving Average with </a:t>
            </a:r>
            <a:r>
              <a:rPr lang="en-US" sz="3200" dirty="0" err="1">
                <a:solidFill>
                  <a:srgbClr val="2B1C09"/>
                </a:solidFill>
                <a:latin typeface="Times New Roman" panose="02020603050405020304" pitchFamily="18" charset="0"/>
                <a:ea typeface="Quattrocento"/>
                <a:cs typeface="Times New Roman" panose="02020603050405020304" pitchFamily="18" charset="0"/>
                <a:sym typeface="Quattrocento"/>
              </a:rPr>
              <a:t>eXogenous</a:t>
            </a:r>
            <a:r>
              <a:rPr lang="en-US" sz="3200" dirty="0">
                <a:solidFill>
                  <a:srgbClr val="2B1C09"/>
                </a:solidFill>
                <a:latin typeface="Times New Roman" panose="02020603050405020304" pitchFamily="18" charset="0"/>
                <a:ea typeface="Quattrocento"/>
                <a:cs typeface="Times New Roman" panose="02020603050405020304" pitchFamily="18" charset="0"/>
                <a:sym typeface="Quattrocento"/>
              </a:rPr>
              <a:t> inputs) model was chosen to account for both time series trends and external factors that may influence meal demand</a:t>
            </a:r>
          </a:p>
        </p:txBody>
      </p:sp>
      <p:sp>
        <p:nvSpPr>
          <p:cNvPr id="7" name="TextBox 7">
            <a:extLst>
              <a:ext uri="{FF2B5EF4-FFF2-40B4-BE49-F238E27FC236}">
                <a16:creationId xmlns:a16="http://schemas.microsoft.com/office/drawing/2014/main" id="{C7D1DA56-4C3B-757D-A4AF-B1E0D6D5E399}"/>
              </a:ext>
            </a:extLst>
          </p:cNvPr>
          <p:cNvSpPr txBox="1"/>
          <p:nvPr/>
        </p:nvSpPr>
        <p:spPr>
          <a:xfrm>
            <a:off x="7511155" y="2942559"/>
            <a:ext cx="3004445" cy="548355"/>
          </a:xfrm>
          <a:prstGeom prst="rect">
            <a:avLst/>
          </a:prstGeom>
        </p:spPr>
        <p:txBody>
          <a:bodyPr wrap="square" lIns="0" tIns="0" rIns="0" bIns="0" rtlCol="0" anchor="t">
            <a:spAutoFit/>
          </a:bodyPr>
          <a:lstStyle/>
          <a:p>
            <a:pPr algn="ctr">
              <a:lnSpc>
                <a:spcPts val="4480"/>
              </a:lnSpc>
            </a:pPr>
            <a:r>
              <a:rPr lang="en-US" sz="3200" b="1" dirty="0">
                <a:solidFill>
                  <a:srgbClr val="FC6233"/>
                </a:solidFill>
                <a:latin typeface="Times New Roman" panose="02020603050405020304" pitchFamily="18" charset="0"/>
                <a:ea typeface="Quattrocento Bold"/>
                <a:cs typeface="Times New Roman" panose="02020603050405020304" pitchFamily="18" charset="0"/>
                <a:sym typeface="Quattrocento Bold"/>
              </a:rPr>
              <a:t>ARIMAX Model</a:t>
            </a:r>
          </a:p>
        </p:txBody>
      </p:sp>
      <p:sp>
        <p:nvSpPr>
          <p:cNvPr id="14" name="TextBox 20">
            <a:extLst>
              <a:ext uri="{FF2B5EF4-FFF2-40B4-BE49-F238E27FC236}">
                <a16:creationId xmlns:a16="http://schemas.microsoft.com/office/drawing/2014/main" id="{A19E360A-9991-8D50-685D-2594790D6EF3}"/>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5" name="TextBox 5">
            <a:extLst>
              <a:ext uri="{FF2B5EF4-FFF2-40B4-BE49-F238E27FC236}">
                <a16:creationId xmlns:a16="http://schemas.microsoft.com/office/drawing/2014/main" id="{9EF1BB39-98D9-7A6A-C08D-AA459641D7FB}"/>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2" name="TextBox 6">
            <a:extLst>
              <a:ext uri="{FF2B5EF4-FFF2-40B4-BE49-F238E27FC236}">
                <a16:creationId xmlns:a16="http://schemas.microsoft.com/office/drawing/2014/main" id="{4B479CAA-D50F-EF9E-5F9B-0BB62621736B}"/>
              </a:ext>
            </a:extLst>
          </p:cNvPr>
          <p:cNvSpPr txBox="1"/>
          <p:nvPr/>
        </p:nvSpPr>
        <p:spPr>
          <a:xfrm>
            <a:off x="807720" y="7507550"/>
            <a:ext cx="16611600" cy="1477328"/>
          </a:xfrm>
          <a:prstGeom prst="rect">
            <a:avLst/>
          </a:prstGeom>
        </p:spPr>
        <p:txBody>
          <a:bodyPr wrap="square" lIns="0" tIns="0" rIns="0" bIns="0" rtlCol="0" anchor="t">
            <a:spAutoFit/>
          </a:bodyPr>
          <a:lstStyle/>
          <a:p>
            <a:pPr algn="l"/>
            <a:r>
              <a:rPr lang="en-US" sz="3200" b="1" dirty="0">
                <a:solidFill>
                  <a:srgbClr val="2B1C09"/>
                </a:solidFill>
                <a:latin typeface="Times New Roman" panose="02020603050405020304" pitchFamily="18" charset="0"/>
                <a:ea typeface="Quattrocento"/>
                <a:cs typeface="Times New Roman" panose="02020603050405020304" pitchFamily="18" charset="0"/>
                <a:sym typeface="Quattrocento"/>
              </a:rPr>
              <a:t>Purpose</a:t>
            </a:r>
            <a:r>
              <a:rPr lang="en-US" sz="3200" dirty="0">
                <a:solidFill>
                  <a:srgbClr val="2B1C09"/>
                </a:solidFill>
                <a:latin typeface="Times New Roman" panose="02020603050405020304" pitchFamily="18" charset="0"/>
                <a:ea typeface="Quattrocento"/>
                <a:cs typeface="Times New Roman" panose="02020603050405020304" pitchFamily="18" charset="0"/>
                <a:sym typeface="Quattrocento"/>
              </a:rPr>
              <a:t>: Refine the details of weekly meal requests by providing more precision and highlighting the various factors that impact these choices. This will align closely with the broader objective of predicting meal trends accurately.</a:t>
            </a:r>
          </a:p>
        </p:txBody>
      </p:sp>
      <p:sp>
        <p:nvSpPr>
          <p:cNvPr id="3" name="TextBox 7">
            <a:extLst>
              <a:ext uri="{FF2B5EF4-FFF2-40B4-BE49-F238E27FC236}">
                <a16:creationId xmlns:a16="http://schemas.microsoft.com/office/drawing/2014/main" id="{061BCD46-B2E5-8E06-B118-8BD5CF40AC4E}"/>
              </a:ext>
            </a:extLst>
          </p:cNvPr>
          <p:cNvSpPr txBox="1"/>
          <p:nvPr/>
        </p:nvSpPr>
        <p:spPr>
          <a:xfrm>
            <a:off x="7145395" y="6216175"/>
            <a:ext cx="3675006" cy="548355"/>
          </a:xfrm>
          <a:prstGeom prst="rect">
            <a:avLst/>
          </a:prstGeom>
        </p:spPr>
        <p:txBody>
          <a:bodyPr wrap="square" lIns="0" tIns="0" rIns="0" bIns="0" rtlCol="0" anchor="t">
            <a:spAutoFit/>
          </a:bodyPr>
          <a:lstStyle/>
          <a:p>
            <a:pPr algn="ctr">
              <a:lnSpc>
                <a:spcPts val="4480"/>
              </a:lnSpc>
            </a:pPr>
            <a:r>
              <a:rPr lang="en-US" sz="3200" b="1" dirty="0">
                <a:solidFill>
                  <a:srgbClr val="FC6233"/>
                </a:solidFill>
                <a:latin typeface="Times New Roman" panose="02020603050405020304" pitchFamily="18" charset="0"/>
                <a:ea typeface="Quattrocento Bold"/>
                <a:cs typeface="Times New Roman" panose="02020603050405020304" pitchFamily="18" charset="0"/>
                <a:sym typeface="Quattrocento Bold"/>
              </a:rPr>
              <a:t>Linear regression</a:t>
            </a:r>
          </a:p>
        </p:txBody>
      </p:sp>
    </p:spTree>
    <p:extLst>
      <p:ext uri="{BB962C8B-B14F-4D97-AF65-F5344CB8AC3E}">
        <p14:creationId xmlns:p14="http://schemas.microsoft.com/office/powerpoint/2010/main" val="315155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17294-03DA-3C2E-DE45-C8D562BEAA06}"/>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BE163E8E-F669-3EBD-F965-9CB16AB6CAEA}"/>
              </a:ext>
            </a:extLst>
          </p:cNvPr>
          <p:cNvSpPr txBox="1"/>
          <p:nvPr/>
        </p:nvSpPr>
        <p:spPr>
          <a:xfrm>
            <a:off x="2286000" y="4665003"/>
            <a:ext cx="14706600" cy="956993"/>
          </a:xfrm>
          <a:prstGeom prst="rect">
            <a:avLst/>
          </a:prstGeom>
        </p:spPr>
        <p:txBody>
          <a:bodyPr wrap="square" lIns="0" tIns="0" rIns="0" bIns="0" rtlCol="0" anchor="t">
            <a:spAutoFit/>
          </a:bodyPr>
          <a:lstStyle/>
          <a:p>
            <a:pPr algn="ctr">
              <a:lnSpc>
                <a:spcPts val="7200"/>
              </a:lnSpc>
            </a:pPr>
            <a:r>
              <a:rPr lang="en-US" sz="8800" b="1" spc="288" dirty="0">
                <a:solidFill>
                  <a:srgbClr val="FC6233"/>
                </a:solidFill>
                <a:latin typeface="Times New Roman" panose="02020603050405020304" pitchFamily="18" charset="0"/>
                <a:ea typeface="Maragsa"/>
                <a:cs typeface="Times New Roman" panose="02020603050405020304" pitchFamily="18" charset="0"/>
                <a:sym typeface="Maragsa"/>
              </a:rPr>
              <a:t>RESULTS and DICUSSION</a:t>
            </a:r>
          </a:p>
        </p:txBody>
      </p:sp>
      <p:sp>
        <p:nvSpPr>
          <p:cNvPr id="14" name="TextBox 20">
            <a:extLst>
              <a:ext uri="{FF2B5EF4-FFF2-40B4-BE49-F238E27FC236}">
                <a16:creationId xmlns:a16="http://schemas.microsoft.com/office/drawing/2014/main" id="{9EA03898-C077-5D73-EF81-6D3C12C8BFFE}"/>
              </a:ext>
            </a:extLst>
          </p:cNvPr>
          <p:cNvSpPr txBox="1"/>
          <p:nvPr/>
        </p:nvSpPr>
        <p:spPr>
          <a:xfrm>
            <a:off x="4658270" y="329458"/>
            <a:ext cx="9123086" cy="214802"/>
          </a:xfrm>
          <a:prstGeom prst="rect">
            <a:avLst/>
          </a:prstGeom>
        </p:spPr>
        <p:txBody>
          <a:bodyPr wrap="square"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5" name="TextBox 5">
            <a:extLst>
              <a:ext uri="{FF2B5EF4-FFF2-40B4-BE49-F238E27FC236}">
                <a16:creationId xmlns:a16="http://schemas.microsoft.com/office/drawing/2014/main" id="{B706A9A5-DFCD-3666-8B32-F7F5DFB02334}"/>
              </a:ext>
            </a:extLst>
          </p:cNvPr>
          <p:cNvSpPr txBox="1"/>
          <p:nvPr/>
        </p:nvSpPr>
        <p:spPr>
          <a:xfrm>
            <a:off x="4658270" y="9717510"/>
            <a:ext cx="9123086" cy="212090"/>
          </a:xfrm>
          <a:prstGeom prst="rect">
            <a:avLst/>
          </a:prstGeom>
        </p:spPr>
        <p:txBody>
          <a:bodyPr wrap="square"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Tree>
    <p:extLst>
      <p:ext uri="{BB962C8B-B14F-4D97-AF65-F5344CB8AC3E}">
        <p14:creationId xmlns:p14="http://schemas.microsoft.com/office/powerpoint/2010/main" val="3519109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FF158-4F07-92D1-A72D-A946C30317E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2ACD6B0-B95B-A236-5B56-FB5BB9E494F6}"/>
              </a:ext>
            </a:extLst>
          </p:cNvPr>
          <p:cNvSpPr txBox="1"/>
          <p:nvPr/>
        </p:nvSpPr>
        <p:spPr>
          <a:xfrm>
            <a:off x="4157719" y="975349"/>
            <a:ext cx="9972562" cy="923330"/>
          </a:xfrm>
          <a:prstGeom prst="rect">
            <a:avLst/>
          </a:prstGeom>
        </p:spPr>
        <p:txBody>
          <a:bodyPr lIns="0" tIns="0" rIns="0" bIns="0" rtlCol="0" anchor="t">
            <a:spAutoFit/>
          </a:bodyPr>
          <a:lstStyle/>
          <a:p>
            <a:pPr algn="ctr">
              <a:lnSpc>
                <a:spcPts val="7200"/>
              </a:lnSpc>
            </a:pPr>
            <a:r>
              <a:rPr lang="en-US" sz="7200" spc="288" dirty="0">
                <a:solidFill>
                  <a:srgbClr val="5B19EC"/>
                </a:solidFill>
                <a:latin typeface="Times New Roman" panose="02020603050405020304" pitchFamily="18" charset="0"/>
                <a:ea typeface="Maragsa"/>
                <a:cs typeface="Times New Roman" panose="02020603050405020304" pitchFamily="18" charset="0"/>
                <a:sym typeface="Maragsa"/>
              </a:rPr>
              <a:t>Statistics </a:t>
            </a:r>
            <a:r>
              <a:rPr lang="en-US" sz="7200" spc="288" dirty="0" err="1">
                <a:solidFill>
                  <a:srgbClr val="5B19EC"/>
                </a:solidFill>
                <a:latin typeface="Times New Roman" panose="02020603050405020304" pitchFamily="18" charset="0"/>
                <a:ea typeface="Maragsa"/>
                <a:cs typeface="Times New Roman" panose="02020603050405020304" pitchFamily="18" charset="0"/>
                <a:sym typeface="Maragsa"/>
              </a:rPr>
              <a:t>Decrisption</a:t>
            </a:r>
            <a:endParaRPr lang="en-US" sz="7200" spc="288" dirty="0">
              <a:solidFill>
                <a:srgbClr val="5B19EC"/>
              </a:solidFill>
              <a:latin typeface="Times New Roman" panose="02020603050405020304" pitchFamily="18" charset="0"/>
              <a:ea typeface="Maragsa"/>
              <a:cs typeface="Times New Roman" panose="02020603050405020304" pitchFamily="18" charset="0"/>
              <a:sym typeface="Maragsa"/>
            </a:endParaRPr>
          </a:p>
        </p:txBody>
      </p:sp>
      <p:sp>
        <p:nvSpPr>
          <p:cNvPr id="11" name="TextBox 20">
            <a:extLst>
              <a:ext uri="{FF2B5EF4-FFF2-40B4-BE49-F238E27FC236}">
                <a16:creationId xmlns:a16="http://schemas.microsoft.com/office/drawing/2014/main" id="{EB2BEE7B-87FE-0B14-A4F7-7F68C7227975}"/>
              </a:ext>
            </a:extLst>
          </p:cNvPr>
          <p:cNvSpPr txBox="1"/>
          <p:nvPr/>
        </p:nvSpPr>
        <p:spPr>
          <a:xfrm>
            <a:off x="5267870" y="339846"/>
            <a:ext cx="7752260" cy="214802"/>
          </a:xfrm>
          <a:prstGeom prst="rect">
            <a:avLst/>
          </a:prstGeom>
        </p:spPr>
        <p:txBody>
          <a:bodyPr lIns="0" tIns="0" rIns="0" bIns="0" rtlCol="0" anchor="t">
            <a:spAutoFit/>
          </a:bodyPr>
          <a:lstStyle/>
          <a:p>
            <a:pPr algn="ctr">
              <a:lnSpc>
                <a:spcPts val="1599"/>
              </a:lnSpc>
            </a:pPr>
            <a:r>
              <a:rPr lang="en-US" spc="63" dirty="0">
                <a:solidFill>
                  <a:srgbClr val="FC6233"/>
                </a:solidFill>
                <a:latin typeface="Times New Roman" panose="02020603050405020304" pitchFamily="18" charset="0"/>
                <a:ea typeface="Maragsa"/>
                <a:cs typeface="Times New Roman" panose="02020603050405020304" pitchFamily="18" charset="0"/>
                <a:sym typeface="Maragsa"/>
              </a:rPr>
              <a:t>Demand Forecasting in the Food Delivery Industry</a:t>
            </a:r>
          </a:p>
        </p:txBody>
      </p:sp>
      <p:sp>
        <p:nvSpPr>
          <p:cNvPr id="12" name="TextBox 5">
            <a:extLst>
              <a:ext uri="{FF2B5EF4-FFF2-40B4-BE49-F238E27FC236}">
                <a16:creationId xmlns:a16="http://schemas.microsoft.com/office/drawing/2014/main" id="{C9C0B183-4214-9A72-7F31-941625397ACD}"/>
              </a:ext>
            </a:extLst>
          </p:cNvPr>
          <p:cNvSpPr txBox="1"/>
          <p:nvPr/>
        </p:nvSpPr>
        <p:spPr>
          <a:xfrm>
            <a:off x="5267870" y="9727898"/>
            <a:ext cx="7752260" cy="212090"/>
          </a:xfrm>
          <a:prstGeom prst="rect">
            <a:avLst/>
          </a:prstGeom>
        </p:spPr>
        <p:txBody>
          <a:bodyPr lIns="0" tIns="0" rIns="0" bIns="0" rtlCol="0" anchor="t">
            <a:spAutoFit/>
          </a:bodyPr>
          <a:lstStyle/>
          <a:p>
            <a:pPr algn="ctr">
              <a:lnSpc>
                <a:spcPts val="1599"/>
              </a:lnSpc>
            </a:pPr>
            <a:r>
              <a:rPr lang="en-US" sz="1599" b="1" spc="63" dirty="0">
                <a:solidFill>
                  <a:srgbClr val="FC6233"/>
                </a:solidFill>
                <a:latin typeface="Times New Roman" panose="02020603050405020304" pitchFamily="18" charset="0"/>
                <a:ea typeface="Maragsa"/>
                <a:cs typeface="Times New Roman" panose="02020603050405020304" pitchFamily="18" charset="0"/>
                <a:sym typeface="Maragsa"/>
              </a:rPr>
              <a:t>UNIVERSITY OF INFORMATION AND TECHNOLOGY </a:t>
            </a:r>
          </a:p>
        </p:txBody>
      </p:sp>
      <p:sp>
        <p:nvSpPr>
          <p:cNvPr id="13" name="TextBox 7">
            <a:extLst>
              <a:ext uri="{FF2B5EF4-FFF2-40B4-BE49-F238E27FC236}">
                <a16:creationId xmlns:a16="http://schemas.microsoft.com/office/drawing/2014/main" id="{4B6EF5FB-A024-278D-5251-5E124ADDB928}"/>
              </a:ext>
            </a:extLst>
          </p:cNvPr>
          <p:cNvSpPr txBox="1"/>
          <p:nvPr/>
        </p:nvSpPr>
        <p:spPr>
          <a:xfrm>
            <a:off x="7146478" y="2449784"/>
            <a:ext cx="3995045" cy="548355"/>
          </a:xfrm>
          <a:prstGeom prst="rect">
            <a:avLst/>
          </a:prstGeom>
        </p:spPr>
        <p:txBody>
          <a:bodyPr wrap="square" lIns="0" tIns="0" rIns="0" bIns="0" rtlCol="0" anchor="t">
            <a:spAutoFit/>
          </a:bodyPr>
          <a:lstStyle/>
          <a:p>
            <a:pPr algn="ctr">
              <a:lnSpc>
                <a:spcPts val="4480"/>
              </a:lnSpc>
            </a:pPr>
            <a:r>
              <a:rPr lang="en-US" sz="3200" b="1" dirty="0">
                <a:solidFill>
                  <a:srgbClr val="FC6233"/>
                </a:solidFill>
                <a:latin typeface="Times New Roman" panose="02020603050405020304" pitchFamily="18" charset="0"/>
                <a:ea typeface="Quattrocento Bold"/>
                <a:cs typeface="Times New Roman" panose="02020603050405020304" pitchFamily="18" charset="0"/>
                <a:sym typeface="Quattrocento Bold"/>
              </a:rPr>
              <a:t>Descriptive Statistics</a:t>
            </a:r>
          </a:p>
        </p:txBody>
      </p:sp>
      <p:pic>
        <p:nvPicPr>
          <p:cNvPr id="6" name="Picture 5" descr="A table with numbers and text&#10;&#10;Description automatically generated">
            <a:extLst>
              <a:ext uri="{FF2B5EF4-FFF2-40B4-BE49-F238E27FC236}">
                <a16:creationId xmlns:a16="http://schemas.microsoft.com/office/drawing/2014/main" id="{8FE736B6-59B3-A229-D780-E377D602A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7719" y="2081257"/>
            <a:ext cx="9972562" cy="7230394"/>
          </a:xfrm>
          <a:prstGeom prst="rect">
            <a:avLst/>
          </a:prstGeom>
        </p:spPr>
      </p:pic>
    </p:spTree>
    <p:extLst>
      <p:ext uri="{BB962C8B-B14F-4D97-AF65-F5344CB8AC3E}">
        <p14:creationId xmlns:p14="http://schemas.microsoft.com/office/powerpoint/2010/main" val="1617175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484</TotalTime>
  <Words>2586</Words>
  <Application>Microsoft Office PowerPoint</Application>
  <PresentationFormat>Custom</PresentationFormat>
  <Paragraphs>359</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Wingdings</vt:lpstr>
      <vt:lpstr>Canva Sans Bold</vt:lpstr>
      <vt:lpstr>Times New Roman</vt:lpstr>
      <vt:lpstr>Canva Sans</vt:lpstr>
      <vt:lpstr>Courier New</vt:lpstr>
      <vt:lpstr>Canva Sans Bold Italics</vt:lpstr>
      <vt:lpstr>Quattrocento</vt:lpstr>
      <vt:lpstr>Maragsa</vt:lpstr>
      <vt:lpstr>Arial</vt:lpstr>
      <vt:lpstr>Calibri</vt:lpstr>
      <vt:lpstr>Quattrocento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REGRESSION Model</vt:lpstr>
      <vt:lpstr>LINEAR REGRESSION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Introduction to Taxation</dc:title>
  <dc:creator>Tài Nguyễn</dc:creator>
  <cp:lastModifiedBy>Phạm Duy Tuấn</cp:lastModifiedBy>
  <cp:revision>24</cp:revision>
  <dcterms:created xsi:type="dcterms:W3CDTF">2006-08-16T00:00:00Z</dcterms:created>
  <dcterms:modified xsi:type="dcterms:W3CDTF">2024-11-18T12:40:38Z</dcterms:modified>
  <dc:identifier>DAGWdhCASlY</dc:identifier>
</cp:coreProperties>
</file>